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handoutMasterIdLst>
    <p:handoutMasterId r:id="rId28"/>
  </p:handoutMasterIdLst>
  <p:sldIdLst>
    <p:sldId id="284" r:id="rId3"/>
    <p:sldId id="260" r:id="rId4"/>
    <p:sldId id="312" r:id="rId5"/>
    <p:sldId id="320" r:id="rId6"/>
    <p:sldId id="321" r:id="rId7"/>
    <p:sldId id="315" r:id="rId8"/>
    <p:sldId id="270" r:id="rId9"/>
    <p:sldId id="266" r:id="rId10"/>
    <p:sldId id="316" r:id="rId11"/>
    <p:sldId id="318" r:id="rId12"/>
    <p:sldId id="319" r:id="rId13"/>
    <p:sldId id="273" r:id="rId14"/>
    <p:sldId id="274" r:id="rId15"/>
    <p:sldId id="275" r:id="rId16"/>
    <p:sldId id="313" r:id="rId17"/>
    <p:sldId id="282" r:id="rId18"/>
    <p:sldId id="303" r:id="rId19"/>
    <p:sldId id="322" r:id="rId20"/>
    <p:sldId id="323" r:id="rId21"/>
    <p:sldId id="324" r:id="rId22"/>
    <p:sldId id="325" r:id="rId23"/>
    <p:sldId id="326" r:id="rId24"/>
    <p:sldId id="327" r:id="rId25"/>
    <p:sldId id="328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00CC"/>
    <a:srgbClr val="0033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47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57.wmf"/><Relationship Id="rId7" Type="http://schemas.openxmlformats.org/officeDocument/2006/relationships/image" Target="../media/image66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image" Target="../media/image93.wmf"/><Relationship Id="rId7" Type="http://schemas.openxmlformats.org/officeDocument/2006/relationships/image" Target="../media/image97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4" Type="http://schemas.openxmlformats.org/officeDocument/2006/relationships/image" Target="../media/image12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D3EA60B8-A406-4E03-B843-D34BB227E6EB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8770F1D3-BD61-4041-8A7E-833394FD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9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4218A-12E5-4F94-9649-DA0CF210CFD1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A3D57-F795-4CA8-9D2E-9CCA6D1E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2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8015-7F7A-4E89-AF8C-6A422D7DEA0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0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8015-7F7A-4E89-AF8C-6A422D7DEA0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6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8015-7F7A-4E89-AF8C-6A422D7DEA0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F221-710E-4D08-9918-C652FDB9F5F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63-9B4B-4251-8F9B-9C866B9846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4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67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63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7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9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99.bin"/><Relationship Id="rId18" Type="http://schemas.openxmlformats.org/officeDocument/2006/relationships/image" Target="../media/image98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95.wmf"/><Relationship Id="rId17" Type="http://schemas.openxmlformats.org/officeDocument/2006/relationships/oleObject" Target="../embeddings/oleObject10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7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10" Type="http://schemas.openxmlformats.org/officeDocument/2006/relationships/image" Target="../media/image94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9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106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103.wmf"/><Relationship Id="rId17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5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08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05.bin"/><Relationship Id="rId14" Type="http://schemas.openxmlformats.org/officeDocument/2006/relationships/image" Target="../media/image10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15.bin"/><Relationship Id="rId18" Type="http://schemas.openxmlformats.org/officeDocument/2006/relationships/image" Target="../media/image114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111.wmf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16.bin"/><Relationship Id="rId10" Type="http://schemas.openxmlformats.org/officeDocument/2006/relationships/image" Target="../media/image110.wmf"/><Relationship Id="rId19" Type="http://schemas.openxmlformats.org/officeDocument/2006/relationships/oleObject" Target="../embeddings/oleObject118.bin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13.bin"/><Relationship Id="rId14" Type="http://schemas.openxmlformats.org/officeDocument/2006/relationships/image" Target="../media/image11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120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7.wmf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119.wmf"/><Relationship Id="rId5" Type="http://schemas.openxmlformats.org/officeDocument/2006/relationships/image" Target="../media/image116.wmf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11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124.wmf"/><Relationship Id="rId5" Type="http://schemas.openxmlformats.org/officeDocument/2006/relationships/image" Target="../media/image121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12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9.bin"/><Relationship Id="rId5" Type="http://schemas.openxmlformats.org/officeDocument/2006/relationships/image" Target="../media/image125.wmf"/><Relationship Id="rId4" Type="http://schemas.openxmlformats.org/officeDocument/2006/relationships/oleObject" Target="../embeddings/oleObject128.bin"/><Relationship Id="rId9" Type="http://schemas.openxmlformats.org/officeDocument/2006/relationships/image" Target="../media/image12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AutoShape 17" descr="新聞紙"/>
          <p:cNvSpPr>
            <a:spLocks noChangeArrowheads="1"/>
          </p:cNvSpPr>
          <p:nvPr/>
        </p:nvSpPr>
        <p:spPr bwMode="auto">
          <a:xfrm rot="5400000">
            <a:off x="3924056" y="114544"/>
            <a:ext cx="730250" cy="2787162"/>
          </a:xfrm>
          <a:prstGeom prst="can">
            <a:avLst>
              <a:gd name="adj" fmla="val 4297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</a:t>
            </a:r>
            <a:r>
              <a:rPr lang="en-GB" altLang="zh-TW" dirty="0">
                <a:solidFill>
                  <a:schemeClr val="tx1"/>
                </a:solidFill>
              </a:rPr>
              <a:t>Thermochemistry for </a:t>
            </a:r>
            <a:br>
              <a:rPr lang="en-GB" altLang="zh-TW" dirty="0">
                <a:solidFill>
                  <a:schemeClr val="tx1"/>
                </a:solidFill>
              </a:rPr>
            </a:br>
            <a:r>
              <a:rPr lang="en-GB" altLang="zh-TW" dirty="0" err="1">
                <a:solidFill>
                  <a:schemeClr val="tx1"/>
                </a:solidFill>
              </a:rPr>
              <a:t>Nonisothermal</a:t>
            </a:r>
            <a:r>
              <a:rPr lang="en-GB" altLang="zh-TW" dirty="0">
                <a:solidFill>
                  <a:schemeClr val="tx1"/>
                </a:solidFill>
              </a:rPr>
              <a:t> Reactor Design</a:t>
            </a:r>
            <a:endParaRPr lang="en-GB" altLang="zh-TW" dirty="0" smtClean="0"/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4043363" y="2708418"/>
          <a:ext cx="10572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1" name="Equation" r:id="rId4" imgW="1117440" imgH="368280" progId="Equation.DSMT4">
                  <p:embed/>
                </p:oleObj>
              </mc:Choice>
              <mc:Fallback>
                <p:oleObj name="Equation" r:id="rId4" imgW="1117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3" y="2708418"/>
                        <a:ext cx="10572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572760"/>
              </p:ext>
            </p:extLst>
          </p:nvPr>
        </p:nvGraphicFramePr>
        <p:xfrm>
          <a:off x="1690425" y="3124200"/>
          <a:ext cx="115728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2" name="Equation" r:id="rId6" imgW="1257120" imgH="698400" progId="Equation.DSMT4">
                  <p:embed/>
                </p:oleObj>
              </mc:Choice>
              <mc:Fallback>
                <p:oleObj name="Equation" r:id="rId6" imgW="12571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425" y="3124200"/>
                        <a:ext cx="115728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906868"/>
              </p:ext>
            </p:extLst>
          </p:nvPr>
        </p:nvGraphicFramePr>
        <p:xfrm>
          <a:off x="1725350" y="4310002"/>
          <a:ext cx="10826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3" name="Equation" r:id="rId8" imgW="1155600" imgH="330120" progId="Equation.DSMT4">
                  <p:embed/>
                </p:oleObj>
              </mc:Choice>
              <mc:Fallback>
                <p:oleObj name="Equation" r:id="rId8" imgW="115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350" y="4310002"/>
                        <a:ext cx="10826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Line 18"/>
          <p:cNvSpPr>
            <a:spLocks noChangeShapeType="1"/>
          </p:cNvSpPr>
          <p:nvPr/>
        </p:nvSpPr>
        <p:spPr bwMode="auto">
          <a:xfrm>
            <a:off x="1600200" y="1511083"/>
            <a:ext cx="129100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9"/>
          <p:cNvSpPr>
            <a:spLocks noChangeShapeType="1"/>
          </p:cNvSpPr>
          <p:nvPr/>
        </p:nvSpPr>
        <p:spPr bwMode="auto">
          <a:xfrm>
            <a:off x="5577253" y="1511083"/>
            <a:ext cx="6154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Text Box 20"/>
          <p:cNvSpPr txBox="1">
            <a:spLocks noChangeArrowheads="1"/>
          </p:cNvSpPr>
          <p:nvPr/>
        </p:nvSpPr>
        <p:spPr bwMode="auto">
          <a:xfrm>
            <a:off x="4080237" y="1169988"/>
            <a:ext cx="415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1800" dirty="0" smtClean="0"/>
              <a:t>F</a:t>
            </a:r>
            <a:r>
              <a:rPr kumimoji="1" lang="en-GB" altLang="zh-TW" sz="1800" baseline="-25000" dirty="0" smtClean="0"/>
              <a:t>A</a:t>
            </a:r>
            <a:endParaRPr kumimoji="1" lang="en-GB" altLang="zh-TW" sz="1800" dirty="0"/>
          </a:p>
        </p:txBody>
      </p:sp>
      <p:sp>
        <p:nvSpPr>
          <p:cNvPr id="1039" name="Text Box 21"/>
          <p:cNvSpPr txBox="1">
            <a:spLocks noChangeArrowheads="1"/>
          </p:cNvSpPr>
          <p:nvPr/>
        </p:nvSpPr>
        <p:spPr bwMode="auto">
          <a:xfrm>
            <a:off x="5682761" y="1123495"/>
            <a:ext cx="10161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1800" dirty="0" smtClean="0"/>
              <a:t>X</a:t>
            </a:r>
            <a:r>
              <a:rPr kumimoji="1" lang="en-GB" altLang="zh-TW" sz="1800" baseline="-25000" dirty="0" smtClean="0"/>
              <a:t>A</a:t>
            </a:r>
            <a:r>
              <a:rPr kumimoji="1" lang="en-GB" altLang="zh-TW" sz="1800" dirty="0" smtClean="0"/>
              <a:t> </a:t>
            </a:r>
            <a:r>
              <a:rPr kumimoji="1" lang="en-GB" altLang="zh-TW" sz="1800" dirty="0"/>
              <a:t>= 0.7</a:t>
            </a:r>
          </a:p>
        </p:txBody>
      </p:sp>
      <p:sp>
        <p:nvSpPr>
          <p:cNvPr id="1040" name="Text Box 22"/>
          <p:cNvSpPr txBox="1">
            <a:spLocks noChangeArrowheads="1"/>
          </p:cNvSpPr>
          <p:nvPr/>
        </p:nvSpPr>
        <p:spPr bwMode="auto">
          <a:xfrm>
            <a:off x="0" y="3273425"/>
            <a:ext cx="17812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/>
              <a:t>Mole </a:t>
            </a:r>
            <a:r>
              <a:rPr kumimoji="1" lang="en-GB" altLang="zh-TW" sz="2000" dirty="0" smtClean="0"/>
              <a:t>balance:</a:t>
            </a:r>
            <a:endParaRPr kumimoji="1" lang="en-GB" altLang="zh-TW" sz="2000" dirty="0"/>
          </a:p>
        </p:txBody>
      </p:sp>
      <p:sp>
        <p:nvSpPr>
          <p:cNvPr id="1041" name="Text Box 23"/>
          <p:cNvSpPr txBox="1">
            <a:spLocks noChangeArrowheads="1"/>
          </p:cNvSpPr>
          <p:nvPr/>
        </p:nvSpPr>
        <p:spPr bwMode="auto">
          <a:xfrm>
            <a:off x="527389" y="4248090"/>
            <a:ext cx="1253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/>
              <a:t>Rate </a:t>
            </a:r>
            <a:r>
              <a:rPr kumimoji="1" lang="en-GB" altLang="zh-TW" sz="2000" dirty="0" smtClean="0"/>
              <a:t>law:</a:t>
            </a:r>
            <a:endParaRPr kumimoji="1" lang="en-GB" altLang="zh-TW" sz="2000" dirty="0"/>
          </a:p>
        </p:txBody>
      </p:sp>
      <p:sp>
        <p:nvSpPr>
          <p:cNvPr id="1042" name="Text Box 24"/>
          <p:cNvSpPr txBox="1">
            <a:spLocks noChangeArrowheads="1"/>
          </p:cNvSpPr>
          <p:nvPr/>
        </p:nvSpPr>
        <p:spPr bwMode="auto">
          <a:xfrm>
            <a:off x="0" y="5334000"/>
            <a:ext cx="1808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 smtClean="0"/>
              <a:t>Stoichiometry:</a:t>
            </a:r>
            <a:endParaRPr kumimoji="1" lang="en-GB" altLang="zh-TW" sz="2000" dirty="0"/>
          </a:p>
        </p:txBody>
      </p:sp>
      <p:graphicFrame>
        <p:nvGraphicFramePr>
          <p:cNvPr id="102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188968"/>
              </p:ext>
            </p:extLst>
          </p:nvPr>
        </p:nvGraphicFramePr>
        <p:xfrm>
          <a:off x="1785937" y="5375275"/>
          <a:ext cx="187166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4" name="Equation" r:id="rId10" imgW="2019240" imgH="1130040" progId="Equation.DSMT4">
                  <p:embed/>
                </p:oleObj>
              </mc:Choice>
              <mc:Fallback>
                <p:oleObj name="Equation" r:id="rId10" imgW="201924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7" y="5375275"/>
                        <a:ext cx="187166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AutoShape 26"/>
          <p:cNvSpPr>
            <a:spLocks/>
          </p:cNvSpPr>
          <p:nvPr/>
        </p:nvSpPr>
        <p:spPr bwMode="auto">
          <a:xfrm>
            <a:off x="2942493" y="3484563"/>
            <a:ext cx="159727" cy="2011680"/>
          </a:xfrm>
          <a:prstGeom prst="rightBrace">
            <a:avLst>
              <a:gd name="adj1" fmla="val 104281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083171"/>
              </p:ext>
            </p:extLst>
          </p:nvPr>
        </p:nvGraphicFramePr>
        <p:xfrm>
          <a:off x="3244850" y="4159250"/>
          <a:ext cx="2157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5" name="Equation" r:id="rId12" imgW="2336760" imgH="698400" progId="Equation.DSMT4">
                  <p:embed/>
                </p:oleObj>
              </mc:Choice>
              <mc:Fallback>
                <p:oleObj name="Equation" r:id="rId12" imgW="23367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4159250"/>
                        <a:ext cx="2157412" cy="696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30"/>
          <p:cNvGraphicFramePr>
            <a:graphicFrameLocks noChangeAspect="1"/>
          </p:cNvGraphicFramePr>
          <p:nvPr/>
        </p:nvGraphicFramePr>
        <p:xfrm>
          <a:off x="3810000" y="3240087"/>
          <a:ext cx="16081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6" name="Equation" r:id="rId14" imgW="1460160" imgH="444240" progId="Equation.DSMT4">
                  <p:embed/>
                </p:oleObj>
              </mc:Choice>
              <mc:Fallback>
                <p:oleObj name="Equation" r:id="rId14" imgW="14601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-8141" b="-45284"/>
                      <a:stretch>
                        <a:fillRect/>
                      </a:stretch>
                    </p:blipFill>
                    <p:spPr bwMode="auto">
                      <a:xfrm>
                        <a:off x="3810000" y="3240087"/>
                        <a:ext cx="1608138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Text Box 31"/>
          <p:cNvSpPr txBox="1">
            <a:spLocks noChangeArrowheads="1"/>
          </p:cNvSpPr>
          <p:nvPr/>
        </p:nvSpPr>
        <p:spPr bwMode="auto">
          <a:xfrm>
            <a:off x="3518631" y="3673535"/>
            <a:ext cx="23663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altLang="zh-TW" sz="2000" dirty="0">
                <a:solidFill>
                  <a:srgbClr val="FF0000"/>
                </a:solidFill>
              </a:rPr>
              <a:t>Arrhenius Equation</a:t>
            </a:r>
          </a:p>
        </p:txBody>
      </p:sp>
      <p:graphicFrame>
        <p:nvGraphicFramePr>
          <p:cNvPr id="1032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127562"/>
              </p:ext>
            </p:extLst>
          </p:nvPr>
        </p:nvGraphicFramePr>
        <p:xfrm>
          <a:off x="5383212" y="3916363"/>
          <a:ext cx="3303588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7" name="Equation" r:id="rId16" imgW="3809880" imgH="965160" progId="Equation.DSMT4">
                  <p:embed/>
                </p:oleObj>
              </mc:Choice>
              <mc:Fallback>
                <p:oleObj name="Equation" r:id="rId16" imgW="380988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2" y="3916363"/>
                        <a:ext cx="3303588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3913433" y="5322886"/>
            <a:ext cx="4592516" cy="400051"/>
            <a:chOff x="2684" y="3831"/>
            <a:chExt cx="3134" cy="252"/>
          </a:xfrm>
        </p:grpSpPr>
        <p:sp>
          <p:nvSpPr>
            <p:cNvPr id="1055" name="Text Box 53"/>
            <p:cNvSpPr txBox="1">
              <a:spLocks noChangeArrowheads="1"/>
            </p:cNvSpPr>
            <p:nvPr/>
          </p:nvSpPr>
          <p:spPr bwMode="auto">
            <a:xfrm>
              <a:off x="2684" y="3831"/>
              <a:ext cx="174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b="1" u="sng" dirty="0">
                  <a:solidFill>
                    <a:srgbClr val="7030A0"/>
                  </a:solidFill>
                </a:rPr>
                <a:t>Need </a:t>
              </a:r>
              <a:r>
                <a:rPr kumimoji="1" lang="en-GB" altLang="zh-TW" sz="2000" b="1" u="sng" dirty="0" smtClean="0">
                  <a:solidFill>
                    <a:srgbClr val="7030A0"/>
                  </a:solidFill>
                </a:rPr>
                <a:t>relationships:</a:t>
              </a:r>
              <a:endParaRPr kumimoji="1" lang="en-GB" altLang="zh-TW" sz="20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1056" name="Text Box 54"/>
            <p:cNvSpPr txBox="1">
              <a:spLocks noChangeArrowheads="1"/>
            </p:cNvSpPr>
            <p:nvPr/>
          </p:nvSpPr>
          <p:spPr bwMode="auto">
            <a:xfrm>
              <a:off x="4341" y="3839"/>
              <a:ext cx="147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b="1" dirty="0">
                  <a:solidFill>
                    <a:srgbClr val="7030A0"/>
                  </a:solidFill>
                </a:rPr>
                <a:t>X            T            </a:t>
              </a:r>
              <a:r>
                <a:rPr kumimoji="1" lang="en-GB" altLang="zh-TW" sz="1800" b="1" dirty="0" smtClean="0">
                  <a:solidFill>
                    <a:srgbClr val="7030A0"/>
                  </a:solidFill>
                </a:rPr>
                <a:t>V</a:t>
              </a:r>
              <a:endParaRPr kumimoji="1" lang="en-GB" altLang="zh-TW" sz="1800" b="1" dirty="0">
                <a:solidFill>
                  <a:srgbClr val="7030A0"/>
                </a:solidFill>
              </a:endParaRPr>
            </a:p>
          </p:txBody>
        </p:sp>
        <p:sp>
          <p:nvSpPr>
            <p:cNvPr id="1057" name="Line 56"/>
            <p:cNvSpPr>
              <a:spLocks noChangeShapeType="1"/>
            </p:cNvSpPr>
            <p:nvPr/>
          </p:nvSpPr>
          <p:spPr bwMode="auto">
            <a:xfrm>
              <a:off x="4636" y="39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b="1">
                <a:solidFill>
                  <a:srgbClr val="7030A0"/>
                </a:solidFill>
              </a:endParaRPr>
            </a:p>
          </p:txBody>
        </p:sp>
        <p:sp>
          <p:nvSpPr>
            <p:cNvPr id="1058" name="Line 57"/>
            <p:cNvSpPr>
              <a:spLocks noChangeShapeType="1"/>
            </p:cNvSpPr>
            <p:nvPr/>
          </p:nvSpPr>
          <p:spPr bwMode="auto">
            <a:xfrm>
              <a:off x="5229" y="39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b="1">
                <a:solidFill>
                  <a:srgbClr val="7030A0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81000" y="20574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TW" dirty="0" smtClean="0"/>
              <a:t>Consider an exothermic,</a:t>
            </a:r>
            <a:r>
              <a:rPr lang="en-GB" altLang="zh-TW" dirty="0" smtClean="0">
                <a:solidFill>
                  <a:srgbClr val="FF0000"/>
                </a:solidFill>
              </a:rPr>
              <a:t> liquid-phase</a:t>
            </a:r>
            <a:r>
              <a:rPr lang="en-GB" altLang="zh-TW" dirty="0" smtClean="0"/>
              <a:t> reaction operated adiabatically in a PFR (adiabatic operation- temperature increases down length of PFR):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52600" y="1066800"/>
            <a:ext cx="535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A0</a:t>
            </a:r>
            <a:endParaRPr lang="en-US" sz="20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3913433" y="5772090"/>
            <a:ext cx="5179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The energy balance provides this relationship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80237" y="4248090"/>
            <a:ext cx="415563" cy="95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17087" y="4648200"/>
            <a:ext cx="415563" cy="95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493662"/>
              </p:ext>
            </p:extLst>
          </p:nvPr>
        </p:nvGraphicFramePr>
        <p:xfrm>
          <a:off x="5884984" y="2892425"/>
          <a:ext cx="2159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68" name="Equation" r:id="rId18" imgW="2158920" imgH="761760" progId="Equation.DSMT4">
                  <p:embed/>
                </p:oleObj>
              </mc:Choice>
              <mc:Fallback>
                <p:oleObj name="Equation" r:id="rId18" imgW="215892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884984" y="2892425"/>
                        <a:ext cx="2159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0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TEB for X</a:t>
            </a:r>
            <a:r>
              <a:rPr lang="en-US" baseline="-25000" dirty="0" smtClean="0"/>
              <a:t>A</a:t>
            </a:r>
            <a:r>
              <a:rPr lang="en-US" dirty="0" smtClean="0"/>
              <a:t> for an Adiabatic </a:t>
            </a:r>
            <a:r>
              <a:rPr lang="en-US" dirty="0" err="1" smtClean="0"/>
              <a:t>Rxn</a:t>
            </a:r>
            <a:endParaRPr lang="en-US" dirty="0"/>
          </a:p>
        </p:txBody>
      </p:sp>
      <p:graphicFrame>
        <p:nvGraphicFramePr>
          <p:cNvPr id="3" name="Object 14"/>
          <p:cNvGraphicFramePr>
            <a:graphicFrameLocks noChangeAspect="1"/>
          </p:cNvGraphicFramePr>
          <p:nvPr/>
        </p:nvGraphicFramePr>
        <p:xfrm>
          <a:off x="696119" y="990600"/>
          <a:ext cx="7751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7" name="Equation" r:id="rId3" imgW="7759440" imgH="685800" progId="Equation.DSMT4">
                  <p:embed/>
                </p:oleObj>
              </mc:Choice>
              <mc:Fallback>
                <p:oleObj name="Equation" r:id="rId3" imgW="7759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990600"/>
                        <a:ext cx="7751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00" y="2707575"/>
            <a:ext cx="9010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When shaft work can be neglected (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Ẇ</a:t>
            </a:r>
            <a:r>
              <a:rPr lang="en-US" sz="2000" dirty="0" smtClean="0">
                <a:latin typeface="Arial"/>
                <a:cs typeface="Arial"/>
              </a:rPr>
              <a:t>=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0</a:t>
            </a:r>
            <a:r>
              <a:rPr lang="en-US" sz="2000" dirty="0" smtClean="0">
                <a:latin typeface="Arial"/>
                <a:cs typeface="Arial"/>
              </a:rPr>
              <a:t>)</a:t>
            </a:r>
            <a:r>
              <a:rPr lang="en-US" sz="2000" dirty="0" smtClean="0"/>
              <a:t> and the reaction is adiabatic (</a:t>
            </a:r>
            <a:r>
              <a:rPr lang="en-US" sz="2000" dirty="0" smtClean="0">
                <a:solidFill>
                  <a:srgbClr val="C00000"/>
                </a:solidFill>
              </a:rPr>
              <a:t>Q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C00000"/>
                </a:solidFill>
              </a:rPr>
              <a:t>0</a:t>
            </a:r>
            <a:r>
              <a:rPr lang="en-US" sz="2000" dirty="0" smtClean="0"/>
              <a:t>):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Rearrange: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182267"/>
              </p:ext>
            </p:extLst>
          </p:nvPr>
        </p:nvGraphicFramePr>
        <p:xfrm>
          <a:off x="692150" y="2022475"/>
          <a:ext cx="7739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8" name="Equation" r:id="rId5" imgW="7746840" imgH="685800" progId="Equation.DSMT4">
                  <p:embed/>
                </p:oleObj>
              </mc:Choice>
              <mc:Fallback>
                <p:oleObj name="Equation" r:id="rId5" imgW="7746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022475"/>
                        <a:ext cx="77390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346175"/>
              </p:ext>
            </p:extLst>
          </p:nvPr>
        </p:nvGraphicFramePr>
        <p:xfrm>
          <a:off x="1028700" y="3057525"/>
          <a:ext cx="7446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9" name="Equation" r:id="rId7" imgW="7454880" imgH="685800" progId="Equation.DSMT4">
                  <p:embed/>
                </p:oleObj>
              </mc:Choice>
              <mc:Fallback>
                <p:oleObj name="Equation" r:id="rId7" imgW="74548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3057525"/>
                        <a:ext cx="7446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4409" y="3962400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97137"/>
              </p:ext>
            </p:extLst>
          </p:nvPr>
        </p:nvGraphicFramePr>
        <p:xfrm>
          <a:off x="2430463" y="3810000"/>
          <a:ext cx="4668837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0" name="Equation" r:id="rId9" imgW="4673520" imgH="1193760" progId="Equation.DSMT4">
                  <p:embed/>
                </p:oleObj>
              </mc:Choice>
              <mc:Fallback>
                <p:oleObj name="Equation" r:id="rId9" imgW="46735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3810000"/>
                        <a:ext cx="4668837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393896" y="4008582"/>
            <a:ext cx="5334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88978" y="4643012"/>
            <a:ext cx="5334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6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283994"/>
              </p:ext>
            </p:extLst>
          </p:nvPr>
        </p:nvGraphicFramePr>
        <p:xfrm>
          <a:off x="1066800" y="5039138"/>
          <a:ext cx="4224338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1" name="Equation" r:id="rId11" imgW="4228920" imgH="1193760" progId="Equation.DSMT4">
                  <p:embed/>
                </p:oleObj>
              </mc:Choice>
              <mc:Fallback>
                <p:oleObj name="Equation" r:id="rId11" imgW="42289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39138"/>
                        <a:ext cx="4224338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8603" y="6173930"/>
            <a:ext cx="772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 = reaction temp	T</a:t>
            </a:r>
            <a:r>
              <a:rPr lang="en-US" baseline="-25000" dirty="0" smtClean="0">
                <a:solidFill>
                  <a:srgbClr val="0000FF"/>
                </a:solidFill>
              </a:rPr>
              <a:t>i0</a:t>
            </a:r>
            <a:r>
              <a:rPr lang="en-US" dirty="0" smtClean="0">
                <a:solidFill>
                  <a:srgbClr val="0000FF"/>
                </a:solidFill>
              </a:rPr>
              <a:t> = initial (feed) temperature	T</a:t>
            </a:r>
            <a:r>
              <a:rPr lang="en-US" baseline="-25000" dirty="0" smtClean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= reference temp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4953000"/>
            <a:ext cx="37548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olve </a:t>
            </a:r>
            <a:r>
              <a:rPr lang="en-US" sz="2000" dirty="0">
                <a:solidFill>
                  <a:srgbClr val="0000FF"/>
                </a:solidFill>
              </a:rPr>
              <a:t>this </a:t>
            </a:r>
            <a:r>
              <a:rPr lang="en-US" sz="2000" dirty="0" err="1">
                <a:solidFill>
                  <a:srgbClr val="0000FF"/>
                </a:solidFill>
              </a:rPr>
              <a:t>eq</a:t>
            </a:r>
            <a:r>
              <a:rPr lang="en-US" sz="2000" dirty="0">
                <a:solidFill>
                  <a:srgbClr val="0000FF"/>
                </a:solidFill>
              </a:rPr>
              <a:t> simultaneously with design equation </a:t>
            </a: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Design </a:t>
            </a:r>
            <a:r>
              <a:rPr lang="en-US" sz="2000" dirty="0" err="1" smtClean="0">
                <a:solidFill>
                  <a:srgbClr val="7030A0"/>
                </a:solidFill>
              </a:rPr>
              <a:t>eqs</a:t>
            </a:r>
            <a:r>
              <a:rPr lang="en-US" sz="2000" dirty="0" smtClean="0">
                <a:solidFill>
                  <a:srgbClr val="7030A0"/>
                </a:solidFill>
              </a:rPr>
              <a:t> do not change, except k will be a function of T</a:t>
            </a:r>
          </a:p>
        </p:txBody>
      </p:sp>
    </p:spTree>
    <p:extLst>
      <p:ext uri="{BB962C8B-B14F-4D97-AF65-F5344CB8AC3E}">
        <p14:creationId xmlns:p14="http://schemas.microsoft.com/office/powerpoint/2010/main" val="40755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err="1" smtClean="0"/>
              <a:t>Nonisothermal</a:t>
            </a:r>
            <a:r>
              <a:rPr lang="en-GB" altLang="zh-TW" dirty="0" smtClean="0"/>
              <a:t> Adiabatic Operation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254848"/>
              </p:ext>
            </p:extLst>
          </p:nvPr>
        </p:nvGraphicFramePr>
        <p:xfrm>
          <a:off x="576669" y="1802681"/>
          <a:ext cx="7467480" cy="71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2" name="Equation" r:id="rId3" imgW="7467480" imgH="711000" progId="Equation.DSMT4">
                  <p:embed/>
                </p:oleObj>
              </mc:Choice>
              <mc:Fallback>
                <p:oleObj name="Equation" r:id="rId3" imgW="74674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669" y="1802681"/>
                        <a:ext cx="7467480" cy="711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533401" y="1165782"/>
            <a:ext cx="4001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Constant or mean heat capacities</a:t>
            </a:r>
            <a:endParaRPr kumimoji="1" lang="en-GB" altLang="zh-TW" sz="1800" dirty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80595" y="2989259"/>
            <a:ext cx="8880000" cy="463551"/>
            <a:chOff x="55" y="2183"/>
            <a:chExt cx="6673" cy="292"/>
          </a:xfrm>
        </p:grpSpPr>
        <p:sp>
          <p:nvSpPr>
            <p:cNvPr id="20503" name="Text Box 6"/>
            <p:cNvSpPr txBox="1">
              <a:spLocks noChangeArrowheads="1"/>
            </p:cNvSpPr>
            <p:nvPr/>
          </p:nvSpPr>
          <p:spPr bwMode="auto">
            <a:xfrm>
              <a:off x="55" y="2194"/>
              <a:ext cx="667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000" dirty="0" smtClean="0"/>
                <a:t>For </a:t>
              </a:r>
              <a:r>
                <a:rPr kumimoji="1" lang="en-GB" altLang="zh-TW" sz="2000" dirty="0"/>
                <a:t>a system with no shaft work </a:t>
              </a:r>
              <a:r>
                <a:rPr kumimoji="1" lang="en-GB" altLang="zh-TW" sz="2000" dirty="0" smtClean="0"/>
                <a:t>(          ) &amp; </a:t>
              </a:r>
              <a:r>
                <a:rPr kumimoji="1" lang="en-GB" altLang="zh-TW" sz="2000" dirty="0"/>
                <a:t>adiabatic operation </a:t>
              </a:r>
              <a:r>
                <a:rPr kumimoji="1" lang="en-GB" altLang="zh-TW" sz="2000" dirty="0" smtClean="0"/>
                <a:t>(          ):</a:t>
              </a:r>
              <a:endParaRPr kumimoji="1" lang="en-GB" altLang="zh-TW" sz="2000" dirty="0"/>
            </a:p>
          </p:txBody>
        </p:sp>
        <p:graphicFrame>
          <p:nvGraphicFramePr>
            <p:cNvPr id="2048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5821119"/>
                </p:ext>
              </p:extLst>
            </p:nvPr>
          </p:nvGraphicFramePr>
          <p:xfrm>
            <a:off x="2915" y="2188"/>
            <a:ext cx="530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433" name="方程式" r:id="rId5" imgW="444240" imgH="241200" progId="Equation.3">
                    <p:embed/>
                  </p:oleObj>
                </mc:Choice>
                <mc:Fallback>
                  <p:oleObj name="方程式" r:id="rId5" imgW="444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5" y="2188"/>
                          <a:ext cx="530" cy="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2115324"/>
                </p:ext>
              </p:extLst>
            </p:nvPr>
          </p:nvGraphicFramePr>
          <p:xfrm>
            <a:off x="5434" y="2183"/>
            <a:ext cx="456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434" name="方程式" r:id="rId7" imgW="380880" imgH="228600" progId="Equation.3">
                    <p:embed/>
                  </p:oleObj>
                </mc:Choice>
                <mc:Fallback>
                  <p:oleObj name="方程式" r:id="rId7" imgW="380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4" y="2183"/>
                          <a:ext cx="456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4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346611"/>
              </p:ext>
            </p:extLst>
          </p:nvPr>
        </p:nvGraphicFramePr>
        <p:xfrm>
          <a:off x="393840" y="3683040"/>
          <a:ext cx="3949560" cy="1193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5" name="Equation" r:id="rId9" imgW="3949560" imgH="1193760" progId="Equation.DSMT4">
                  <p:embed/>
                </p:oleObj>
              </mc:Choice>
              <mc:Fallback>
                <p:oleObj name="Equation" r:id="rId9" imgW="394956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40" y="3683040"/>
                        <a:ext cx="3949560" cy="119376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20566" y="5507039"/>
            <a:ext cx="3908182" cy="469900"/>
            <a:chOff x="287" y="3641"/>
            <a:chExt cx="2667" cy="296"/>
          </a:xfrm>
        </p:grpSpPr>
        <p:sp>
          <p:nvSpPr>
            <p:cNvPr id="20502" name="Text Box 13"/>
            <p:cNvSpPr txBox="1">
              <a:spLocks noChangeArrowheads="1"/>
            </p:cNvSpPr>
            <p:nvPr/>
          </p:nvSpPr>
          <p:spPr bwMode="auto">
            <a:xfrm>
              <a:off x="287" y="3677"/>
              <a:ext cx="71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1800" dirty="0"/>
                <a:t>Usually, </a:t>
              </a:r>
            </a:p>
          </p:txBody>
        </p:sp>
        <p:graphicFrame>
          <p:nvGraphicFramePr>
            <p:cNvPr id="2048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837744"/>
                </p:ext>
              </p:extLst>
            </p:nvPr>
          </p:nvGraphicFramePr>
          <p:xfrm>
            <a:off x="943" y="3641"/>
            <a:ext cx="2011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436" name="Equation" r:id="rId11" imgW="2946240" imgH="469800" progId="Equation.DSMT4">
                    <p:embed/>
                  </p:oleObj>
                </mc:Choice>
                <mc:Fallback>
                  <p:oleObj name="Equation" r:id="rId11" imgW="2946240" imgH="469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3" y="3641"/>
                          <a:ext cx="2011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4616672" y="3733800"/>
            <a:ext cx="4431751" cy="2262187"/>
            <a:chOff x="4616672" y="3733800"/>
            <a:chExt cx="4431751" cy="2262187"/>
          </a:xfrm>
        </p:grpSpPr>
        <p:sp>
          <p:nvSpPr>
            <p:cNvPr id="20495" name="Line 16"/>
            <p:cNvSpPr>
              <a:spLocks noChangeShapeType="1"/>
            </p:cNvSpPr>
            <p:nvPr/>
          </p:nvSpPr>
          <p:spPr bwMode="auto">
            <a:xfrm>
              <a:off x="6072554" y="5585380"/>
              <a:ext cx="28882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Line 17"/>
            <p:cNvSpPr>
              <a:spLocks noChangeShapeType="1"/>
            </p:cNvSpPr>
            <p:nvPr/>
          </p:nvSpPr>
          <p:spPr bwMode="auto">
            <a:xfrm flipV="1">
              <a:off x="6071089" y="3913744"/>
              <a:ext cx="0" cy="16843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Text Box 18"/>
            <p:cNvSpPr txBox="1">
              <a:spLocks noChangeArrowheads="1"/>
            </p:cNvSpPr>
            <p:nvPr/>
          </p:nvSpPr>
          <p:spPr bwMode="auto">
            <a:xfrm>
              <a:off x="4616672" y="4331255"/>
              <a:ext cx="157927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dirty="0" err="1" smtClean="0"/>
                <a:t>X</a:t>
              </a:r>
              <a:r>
                <a:rPr kumimoji="1" lang="en-GB" altLang="zh-TW" sz="2000" baseline="-25000" dirty="0" err="1" smtClean="0"/>
                <a:t>energy</a:t>
              </a:r>
              <a:r>
                <a:rPr kumimoji="1" lang="en-GB" altLang="zh-TW" sz="2000" baseline="-25000" dirty="0" smtClean="0"/>
                <a:t> </a:t>
              </a:r>
              <a:r>
                <a:rPr kumimoji="1" lang="en-GB" altLang="zh-TW" sz="2000" baseline="-25000" dirty="0"/>
                <a:t>balance</a:t>
              </a:r>
              <a:endParaRPr kumimoji="1" lang="en-GB" altLang="zh-TW" sz="2000" dirty="0"/>
            </a:p>
          </p:txBody>
        </p:sp>
        <p:sp>
          <p:nvSpPr>
            <p:cNvPr id="20498" name="Text Box 19"/>
            <p:cNvSpPr txBox="1">
              <a:spLocks noChangeArrowheads="1"/>
            </p:cNvSpPr>
            <p:nvPr/>
          </p:nvSpPr>
          <p:spPr bwMode="auto">
            <a:xfrm>
              <a:off x="6705600" y="5626655"/>
              <a:ext cx="147995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1800" dirty="0"/>
                <a:t>Temperature</a:t>
              </a:r>
            </a:p>
          </p:txBody>
        </p:sp>
        <p:sp>
          <p:nvSpPr>
            <p:cNvPr id="20499" name="Line 20"/>
            <p:cNvSpPr>
              <a:spLocks noChangeShapeType="1"/>
            </p:cNvSpPr>
            <p:nvPr/>
          </p:nvSpPr>
          <p:spPr bwMode="auto">
            <a:xfrm flipV="1">
              <a:off x="6084277" y="3802619"/>
              <a:ext cx="2032489" cy="17557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003788"/>
                </p:ext>
              </p:extLst>
            </p:nvPr>
          </p:nvGraphicFramePr>
          <p:xfrm>
            <a:off x="6455020" y="4212193"/>
            <a:ext cx="776654" cy="455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437" name="方程式" r:id="rId13" imgW="444240" imgH="241200" progId="Equation.3">
                    <p:embed/>
                  </p:oleObj>
                </mc:Choice>
                <mc:Fallback>
                  <p:oleObj name="方程式" r:id="rId13" imgW="444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5020" y="4212193"/>
                          <a:ext cx="776654" cy="455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5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3476152"/>
                </p:ext>
              </p:extLst>
            </p:nvPr>
          </p:nvGraphicFramePr>
          <p:xfrm>
            <a:off x="6453554" y="3733800"/>
            <a:ext cx="668215" cy="433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438" name="方程式" r:id="rId14" imgW="380880" imgH="228600" progId="Equation.3">
                    <p:embed/>
                  </p:oleObj>
                </mc:Choice>
                <mc:Fallback>
                  <p:oleObj name="方程式" r:id="rId14" imgW="380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3554" y="3733800"/>
                          <a:ext cx="668215" cy="433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0" name="Text Box 24"/>
            <p:cNvSpPr txBox="1">
              <a:spLocks noChangeArrowheads="1"/>
            </p:cNvSpPr>
            <p:nvPr/>
          </p:nvSpPr>
          <p:spPr bwMode="auto">
            <a:xfrm>
              <a:off x="6324600" y="5165173"/>
              <a:ext cx="27238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1800" dirty="0">
                  <a:solidFill>
                    <a:srgbClr val="7030A0"/>
                  </a:solidFill>
                </a:rPr>
                <a:t>CSTR, PFR, PBR, Batch</a:t>
              </a:r>
            </a:p>
          </p:txBody>
        </p:sp>
      </p:grpSp>
      <p:sp>
        <p:nvSpPr>
          <p:cNvPr id="20501" name="Text Box 25"/>
          <p:cNvSpPr txBox="1">
            <a:spLocks noChangeArrowheads="1"/>
          </p:cNvSpPr>
          <p:nvPr/>
        </p:nvSpPr>
        <p:spPr bwMode="auto">
          <a:xfrm>
            <a:off x="5385289" y="6009243"/>
            <a:ext cx="3326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1800" i="1" dirty="0"/>
              <a:t>Adiabatic exothermic reactions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33400" y="2011361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90600" y="2011361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16200000" flipV="1">
            <a:off x="3787140" y="-746760"/>
            <a:ext cx="731520" cy="6858000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rot="16200000" flipV="1">
            <a:off x="2286000" y="1173480"/>
            <a:ext cx="731520" cy="3017520"/>
          </a:xfrm>
          <a:prstGeom prst="bentConnector3">
            <a:avLst>
              <a:gd name="adj1" fmla="val 6204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4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Nonisothermal</a:t>
            </a:r>
            <a:r>
              <a:rPr lang="en-US" dirty="0" smtClean="0"/>
              <a:t> CSTR</a:t>
            </a:r>
            <a:endParaRPr lang="en-US" dirty="0"/>
          </a:p>
        </p:txBody>
      </p:sp>
      <p:sp>
        <p:nvSpPr>
          <p:cNvPr id="21511" name="Text Box 3"/>
          <p:cNvSpPr txBox="1">
            <a:spLocks noChangeArrowheads="1"/>
          </p:cNvSpPr>
          <p:nvPr/>
        </p:nvSpPr>
        <p:spPr bwMode="auto">
          <a:xfrm>
            <a:off x="451339" y="1001714"/>
            <a:ext cx="48125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Design equation </a:t>
            </a:r>
            <a:r>
              <a:rPr kumimoji="1" lang="en-GB" altLang="zh-TW" sz="2000" dirty="0" smtClean="0"/>
              <a:t>(From </a:t>
            </a:r>
            <a:r>
              <a:rPr kumimoji="1" lang="en-GB" altLang="zh-TW" sz="2000" dirty="0"/>
              <a:t>mass balance) : </a:t>
            </a:r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107724"/>
              </p:ext>
            </p:extLst>
          </p:nvPr>
        </p:nvGraphicFramePr>
        <p:xfrm>
          <a:off x="5067360" y="914400"/>
          <a:ext cx="110484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67" name="Equation" r:id="rId3" imgW="1104840" imgH="685800" progId="Equation.DSMT4">
                  <p:embed/>
                </p:oleObj>
              </mc:Choice>
              <mc:Fallback>
                <p:oleObj name="Equation" r:id="rId3" imgW="110484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60" y="914400"/>
                        <a:ext cx="1104840" cy="685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574100"/>
              </p:ext>
            </p:extLst>
          </p:nvPr>
        </p:nvGraphicFramePr>
        <p:xfrm>
          <a:off x="863880" y="1982969"/>
          <a:ext cx="744192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68" name="Equation" r:id="rId5" imgW="7441920" imgH="685800" progId="Equation.DSMT4">
                  <p:embed/>
                </p:oleObj>
              </mc:Choice>
              <mc:Fallback>
                <p:oleObj name="Equation" r:id="rId5" imgW="744192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880" y="1982969"/>
                        <a:ext cx="7441920" cy="685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51339" y="1700214"/>
            <a:ext cx="27490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/>
              <a:t>Energy </a:t>
            </a:r>
            <a:r>
              <a:rPr kumimoji="1" lang="en-GB" altLang="zh-TW" sz="2000" dirty="0" smtClean="0"/>
              <a:t>balance: </a:t>
            </a:r>
            <a:endParaRPr kumimoji="1" lang="en-GB" altLang="zh-TW" sz="2000" dirty="0"/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>
            <a:off x="5754565" y="1614371"/>
            <a:ext cx="0" cy="45720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5715000" y="1646238"/>
            <a:ext cx="11416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 smtClean="0"/>
              <a:t>Coupled</a:t>
            </a:r>
            <a:endParaRPr kumimoji="1" lang="en-GB" altLang="zh-TW" sz="200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43659" y="2590800"/>
            <a:ext cx="7819292" cy="725488"/>
            <a:chOff x="515" y="3337"/>
            <a:chExt cx="5336" cy="457"/>
          </a:xfrm>
        </p:grpSpPr>
        <p:sp>
          <p:nvSpPr>
            <p:cNvPr id="21518" name="Text Box 10"/>
            <p:cNvSpPr txBox="1">
              <a:spLocks noChangeArrowheads="1"/>
            </p:cNvSpPr>
            <p:nvPr/>
          </p:nvSpPr>
          <p:spPr bwMode="auto">
            <a:xfrm>
              <a:off x="515" y="3337"/>
              <a:ext cx="533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dirty="0"/>
                <a:t>With the exception of processes involving highly viscous materials,</a:t>
              </a:r>
            </a:p>
            <a:p>
              <a:pPr eaLnBrk="1" hangingPunct="1"/>
              <a:r>
                <a:rPr kumimoji="1" lang="en-GB" altLang="zh-TW" sz="2000" dirty="0"/>
                <a:t>the work done by the stirrer can </a:t>
              </a:r>
              <a:r>
                <a:rPr kumimoji="1" lang="en-GB" altLang="zh-TW" sz="2000" dirty="0" smtClean="0"/>
                <a:t>be neglected </a:t>
              </a:r>
              <a:r>
                <a:rPr kumimoji="1" lang="en-GB" altLang="zh-TW" sz="2000" dirty="0"/>
                <a:t>(i.e.              ) </a:t>
              </a:r>
            </a:p>
          </p:txBody>
        </p:sp>
        <p:graphicFrame>
          <p:nvGraphicFramePr>
            <p:cNvPr id="21510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2813096"/>
                </p:ext>
              </p:extLst>
            </p:nvPr>
          </p:nvGraphicFramePr>
          <p:xfrm>
            <a:off x="4434" y="3507"/>
            <a:ext cx="530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769" name="方程式" r:id="rId7" imgW="444240" imgH="241200" progId="Equation.3">
                    <p:embed/>
                  </p:oleObj>
                </mc:Choice>
                <mc:Fallback>
                  <p:oleObj name="方程式" r:id="rId7" imgW="444240" imgH="2412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4" y="3507"/>
                          <a:ext cx="530" cy="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5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813033"/>
              </p:ext>
            </p:extLst>
          </p:nvPr>
        </p:nvGraphicFramePr>
        <p:xfrm>
          <a:off x="3162480" y="3341357"/>
          <a:ext cx="1714320" cy="368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0" name="Equation" r:id="rId9" imgW="1714320" imgH="368280" progId="Equation.DSMT4">
                  <p:embed/>
                </p:oleObj>
              </mc:Choice>
              <mc:Fallback>
                <p:oleObj name="Equation" r:id="rId9" imgW="1714320" imgH="3682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480" y="3341357"/>
                        <a:ext cx="1714320" cy="3682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 Box 14"/>
          <p:cNvSpPr txBox="1">
            <a:spLocks noChangeArrowheads="1"/>
          </p:cNvSpPr>
          <p:nvPr/>
        </p:nvSpPr>
        <p:spPr bwMode="auto">
          <a:xfrm>
            <a:off x="575703" y="3305915"/>
            <a:ext cx="27462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With heat </a:t>
            </a:r>
            <a:r>
              <a:rPr kumimoji="1" lang="en-GB" altLang="zh-TW" sz="2000" dirty="0" smtClean="0"/>
              <a:t>exchanger: </a:t>
            </a:r>
            <a:endParaRPr kumimoji="1" lang="en-GB" altLang="zh-TW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406464"/>
              </p:ext>
            </p:extLst>
          </p:nvPr>
        </p:nvGraphicFramePr>
        <p:xfrm>
          <a:off x="480306" y="3678866"/>
          <a:ext cx="82153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1" name="Equation" r:id="rId11" imgW="8216640" imgH="685800" progId="Equation.DSMT4">
                  <p:embed/>
                </p:oleObj>
              </mc:Choice>
              <mc:Fallback>
                <p:oleObj name="Equation" r:id="rId11" imgW="821664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06" y="3678866"/>
                        <a:ext cx="82153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16707"/>
              </p:ext>
            </p:extLst>
          </p:nvPr>
        </p:nvGraphicFramePr>
        <p:xfrm>
          <a:off x="1060450" y="5095875"/>
          <a:ext cx="69961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2" name="Equation" r:id="rId13" imgW="6997680" imgH="711000" progId="Equation.DSMT4">
                  <p:embed/>
                </p:oleObj>
              </mc:Choice>
              <mc:Fallback>
                <p:oleObj name="Equation" r:id="rId13" imgW="6997680" imgH="711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5095875"/>
                        <a:ext cx="699611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371002"/>
              </p:ext>
            </p:extLst>
          </p:nvPr>
        </p:nvGraphicFramePr>
        <p:xfrm>
          <a:off x="665163" y="4343400"/>
          <a:ext cx="76946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3" name="Equation" r:id="rId15" imgW="7696080" imgH="685800" progId="Equation.DSMT4">
                  <p:embed/>
                </p:oleObj>
              </mc:Choice>
              <mc:Fallback>
                <p:oleObj name="Equation" r:id="rId15" imgW="769608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343400"/>
                        <a:ext cx="76946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777984"/>
              </p:ext>
            </p:extLst>
          </p:nvPr>
        </p:nvGraphicFramePr>
        <p:xfrm>
          <a:off x="1136650" y="5918200"/>
          <a:ext cx="69961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4" name="Equation" r:id="rId17" imgW="6997680" imgH="711000" progId="Equation.DSMT4">
                  <p:embed/>
                </p:oleObj>
              </mc:Choice>
              <mc:Fallback>
                <p:oleObj name="Equation" r:id="rId17" imgW="699768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5918200"/>
                        <a:ext cx="699611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1360170" y="2175510"/>
            <a:ext cx="3810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1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14" grpId="0"/>
      <p:bldP spid="215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CSTR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501914"/>
            <a:ext cx="898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at the exit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exit</a:t>
            </a:r>
            <a:r>
              <a:rPr lang="en-US" sz="2000" dirty="0" smtClean="0"/>
              <a:t> =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inside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reactor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where T was calculated in step 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Plug the k calculated in step b into the design equation to calculate V</a:t>
            </a:r>
            <a:r>
              <a:rPr lang="en-US" sz="2000" baseline="-25000" dirty="0" smtClean="0"/>
              <a:t>CSTR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" y="968514"/>
            <a:ext cx="705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Case 1</a:t>
            </a:r>
            <a:r>
              <a:rPr lang="en-US" sz="2000" dirty="0" smtClean="0">
                <a:solidFill>
                  <a:srgbClr val="7030A0"/>
                </a:solidFill>
              </a:rPr>
              <a:t>: Given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A0, </a:t>
            </a:r>
            <a:r>
              <a:rPr lang="en-US" sz="2000" dirty="0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, A, E,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pi</a:t>
            </a:r>
            <a:r>
              <a:rPr lang="en-US" sz="2000" dirty="0" smtClean="0">
                <a:solidFill>
                  <a:srgbClr val="7030A0"/>
                </a:solidFill>
              </a:rPr>
              <a:t>, H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and X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calculate T &amp; V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1" y="3048000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CSTR design equation for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as a function of T (plug in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Plot X</a:t>
            </a:r>
            <a:r>
              <a:rPr lang="en-US" sz="2000" baseline="-25000" dirty="0" smtClean="0"/>
              <a:t>A,EB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 &amp; X</a:t>
            </a:r>
            <a:r>
              <a:rPr lang="en-US" sz="2000" baseline="-25000" dirty="0" smtClean="0"/>
              <a:t>A,MB </a:t>
            </a:r>
            <a:r>
              <a:rPr lang="en-US" sz="2000" dirty="0" err="1" smtClean="0"/>
              <a:t>vs</a:t>
            </a:r>
            <a:r>
              <a:rPr lang="en-US" sz="2000" dirty="0" smtClean="0"/>
              <a:t> T on the same graph.  The intersection of these 2 lines is the conditions (T and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) that satisfies the energy &amp; mass balance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2667000"/>
            <a:ext cx="6984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Case 2</a:t>
            </a:r>
            <a:r>
              <a:rPr lang="en-US" sz="2000" dirty="0" smtClean="0">
                <a:solidFill>
                  <a:srgbClr val="7030A0"/>
                </a:solidFill>
              </a:rPr>
              <a:t>: Given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A0, </a:t>
            </a:r>
            <a:r>
              <a:rPr lang="en-US" sz="2000" dirty="0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, A, E,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pi</a:t>
            </a:r>
            <a:r>
              <a:rPr lang="en-US" sz="2000" dirty="0" smtClean="0">
                <a:solidFill>
                  <a:srgbClr val="7030A0"/>
                </a:solidFill>
              </a:rPr>
              <a:t>, H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and V, calculate T </a:t>
            </a:r>
            <a:r>
              <a:rPr lang="en-US" sz="2000" dirty="0" smtClean="0">
                <a:solidFill>
                  <a:srgbClr val="7030A0"/>
                </a:solidFill>
                <a:cs typeface="Arial"/>
              </a:rPr>
              <a:t>&amp; X</a:t>
            </a:r>
            <a:r>
              <a:rPr lang="en-US" sz="2000" baseline="-25000" dirty="0" smtClean="0">
                <a:solidFill>
                  <a:srgbClr val="7030A0"/>
                </a:solidFill>
                <a:cs typeface="Arial"/>
              </a:rPr>
              <a:t>A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37355" y="4343400"/>
            <a:ext cx="61334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A,EB</a:t>
            </a:r>
            <a:r>
              <a:rPr lang="en-US" dirty="0" smtClean="0"/>
              <a:t>  = conversion determined from the TEB equation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A,MB</a:t>
            </a:r>
            <a:r>
              <a:rPr lang="en-US" dirty="0" smtClean="0"/>
              <a:t> =  conversion determined using the design equation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696872" y="5029200"/>
            <a:ext cx="6935499" cy="2248790"/>
            <a:chOff x="1696872" y="5029200"/>
            <a:chExt cx="6935499" cy="2248790"/>
          </a:xfrm>
        </p:grpSpPr>
        <p:sp>
          <p:nvSpPr>
            <p:cNvPr id="10" name="Rectangle 9"/>
            <p:cNvSpPr/>
            <p:nvPr/>
          </p:nvSpPr>
          <p:spPr>
            <a:xfrm>
              <a:off x="2438400" y="5029200"/>
              <a:ext cx="2438400" cy="121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81200" y="5410200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r>
                <a:rPr lang="en-US" sz="2000" baseline="-25000" dirty="0" smtClean="0"/>
                <a:t>A</a:t>
              </a:r>
              <a:endParaRPr lang="en-US" sz="200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86720" y="622929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895600" y="5105400"/>
              <a:ext cx="1524000" cy="113327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76600" y="5791200"/>
              <a:ext cx="689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X</a:t>
              </a:r>
              <a:r>
                <a:rPr lang="en-US" baseline="-25000" dirty="0" smtClean="0">
                  <a:solidFill>
                    <a:srgbClr val="7030A0"/>
                  </a:solidFill>
                </a:rPr>
                <a:t>A,EB</a:t>
              </a:r>
              <a:endParaRPr lang="en-US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2" name="Arc 21"/>
            <p:cNvSpPr/>
            <p:nvPr/>
          </p:nvSpPr>
          <p:spPr>
            <a:xfrm flipH="1">
              <a:off x="2514600" y="5357750"/>
              <a:ext cx="3886200" cy="1920240"/>
            </a:xfrm>
            <a:prstGeom prst="arc">
              <a:avLst>
                <a:gd name="adj1" fmla="val 16064595"/>
                <a:gd name="adj2" fmla="val 20854487"/>
              </a:avLst>
            </a:prstGeom>
            <a:ln w="190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37740" y="5298744"/>
              <a:ext cx="715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3399"/>
                  </a:solidFill>
                </a:rPr>
                <a:t>X</a:t>
              </a:r>
              <a:r>
                <a:rPr lang="en-US" baseline="-25000" dirty="0" smtClean="0">
                  <a:solidFill>
                    <a:srgbClr val="003399"/>
                  </a:solidFill>
                </a:rPr>
                <a:t>A,MB</a:t>
              </a:r>
              <a:endParaRPr lang="en-US" dirty="0" smtClean="0">
                <a:solidFill>
                  <a:srgbClr val="003399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3652370" y="5789154"/>
              <a:ext cx="86868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2448408" y="5361296"/>
              <a:ext cx="164592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696872" y="5058994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X</a:t>
              </a:r>
              <a:r>
                <a:rPr lang="en-US" baseline="-25000" dirty="0" err="1" smtClean="0"/>
                <a:t>A,exit</a:t>
              </a:r>
              <a:endParaRPr lang="en-US" dirty="0" smtClean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62400" y="6229290"/>
              <a:ext cx="538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</a:t>
              </a:r>
              <a:r>
                <a:rPr lang="en-US" baseline="-25000" dirty="0" err="1" smtClean="0"/>
                <a:t>exit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98571" y="5208657"/>
              <a:ext cx="3733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Intersection is T and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 that satisfies both equations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 Steady-State PFR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74471" y="1093406"/>
            <a:ext cx="8595058" cy="963994"/>
            <a:chOff x="152400" y="993244"/>
            <a:chExt cx="8595058" cy="963994"/>
          </a:xfrm>
        </p:grpSpPr>
        <p:sp>
          <p:nvSpPr>
            <p:cNvPr id="3" name="AutoShape 10"/>
            <p:cNvSpPr>
              <a:spLocks noChangeArrowheads="1"/>
            </p:cNvSpPr>
            <p:nvPr/>
          </p:nvSpPr>
          <p:spPr bwMode="auto">
            <a:xfrm rot="16203633">
              <a:off x="3999089" y="-1026230"/>
              <a:ext cx="963994" cy="5002942"/>
            </a:xfrm>
            <a:prstGeom prst="can">
              <a:avLst>
                <a:gd name="adj" fmla="val 3990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vert="vert" wrap="none" anchor="ctr"/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ea typeface="新細明體" charset="-120"/>
                </a:rPr>
                <a:t>PFR</a:t>
              </a:r>
              <a:endParaRPr lang="en-US" sz="2800" dirty="0">
                <a:solidFill>
                  <a:schemeClr val="bg1"/>
                </a:solidFill>
                <a:ea typeface="新細明體" charset="-120"/>
              </a:endParaRPr>
            </a:p>
          </p:txBody>
        </p: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678472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7020657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152400" y="1295400"/>
              <a:ext cx="6052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A0</a:t>
              </a:r>
              <a:endParaRPr lang="en-GB" altLang="zh-TW" sz="2400" dirty="0"/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8255977" y="1295400"/>
              <a:ext cx="49148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</a:t>
              </a:r>
              <a:endParaRPr lang="en-GB" altLang="zh-TW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2667000" y="2351926"/>
            <a:ext cx="9677742" cy="1839074"/>
            <a:chOff x="-2774022" y="2123326"/>
            <a:chExt cx="9677742" cy="1839074"/>
          </a:xfrm>
        </p:grpSpPr>
        <p:grpSp>
          <p:nvGrpSpPr>
            <p:cNvPr id="12" name="Group 11"/>
            <p:cNvGrpSpPr/>
            <p:nvPr/>
          </p:nvGrpSpPr>
          <p:grpSpPr>
            <a:xfrm>
              <a:off x="-2774022" y="2133600"/>
              <a:ext cx="9677742" cy="1828800"/>
              <a:chOff x="-2774022" y="2133600"/>
              <a:chExt cx="9677742" cy="1828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057400" y="2133600"/>
                <a:ext cx="4846320" cy="1219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910532" y="3352800"/>
                <a:ext cx="11400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distance</a:t>
                </a:r>
              </a:p>
            </p:txBody>
          </p:sp>
          <p:sp>
            <p:nvSpPr>
              <p:cNvPr id="10" name="Arc 9"/>
              <p:cNvSpPr/>
              <p:nvPr/>
            </p:nvSpPr>
            <p:spPr>
              <a:xfrm>
                <a:off x="-2774022" y="2362200"/>
                <a:ext cx="9677400" cy="1600200"/>
              </a:xfrm>
              <a:prstGeom prst="arc">
                <a:avLst>
                  <a:gd name="adj1" fmla="val 16200000"/>
                  <a:gd name="adj2" fmla="val 21590106"/>
                </a:avLst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362200" y="236220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</a:rPr>
                <a:t>T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036852" y="2271444"/>
              <a:ext cx="3962400" cy="10668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7608" y="2123326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X</a:t>
              </a:r>
              <a:r>
                <a:rPr lang="en-US" sz="2000" baseline="-25000" dirty="0" smtClean="0">
                  <a:solidFill>
                    <a:srgbClr val="00B050"/>
                  </a:solidFill>
                </a:rPr>
                <a:t>A</a:t>
              </a:r>
              <a:endParaRPr lang="en-US" sz="2000" dirty="0" smtClean="0">
                <a:solidFill>
                  <a:srgbClr val="00B05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688037" y="4022129"/>
            <a:ext cx="5767926" cy="400110"/>
            <a:chOff x="1688037" y="3810000"/>
            <a:chExt cx="5767926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1688037" y="3810000"/>
              <a:ext cx="57679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Negligible shaft work (</a:t>
              </a:r>
              <a:r>
                <a:rPr lang="en-US" sz="2000" dirty="0" smtClean="0">
                  <a:latin typeface="Arial"/>
                  <a:cs typeface="Arial"/>
                </a:rPr>
                <a:t>Ẇ</a:t>
              </a:r>
              <a:r>
                <a:rPr lang="en-US" sz="2000" baseline="-25000" dirty="0" smtClean="0">
                  <a:latin typeface="Arial"/>
                  <a:cs typeface="Arial"/>
                </a:rPr>
                <a:t>S</a:t>
              </a:r>
              <a:r>
                <a:rPr lang="en-US" sz="2000" dirty="0" smtClean="0">
                  <a:latin typeface="Arial"/>
                  <a:cs typeface="Arial"/>
                </a:rPr>
                <a:t>=0) and adiabatic (Q=0)</a:t>
              </a:r>
              <a:endParaRPr lang="en-US" sz="2000" dirty="0" smtClean="0"/>
            </a:p>
          </p:txBody>
        </p:sp>
        <p:sp>
          <p:nvSpPr>
            <p:cNvPr id="19" name="Oval 18"/>
            <p:cNvSpPr/>
            <p:nvPr/>
          </p:nvSpPr>
          <p:spPr>
            <a:xfrm>
              <a:off x="6810020" y="3844212"/>
              <a:ext cx="18288" cy="182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43001" y="4724400"/>
            <a:ext cx="6857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TEB to construct a table of T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to obtain k as a function of X</a:t>
            </a:r>
            <a:r>
              <a:rPr lang="en-US" sz="2000" baseline="-25000" dirty="0" smtClean="0"/>
              <a:t>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stoichiometry to obtain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594163"/>
              </p:ext>
            </p:extLst>
          </p:nvPr>
        </p:nvGraphicFramePr>
        <p:xfrm>
          <a:off x="3200400" y="5740400"/>
          <a:ext cx="2603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5" name="Equation" r:id="rId3" imgW="2603500" imgH="812800" progId="Equation.DSMT4">
                  <p:embed/>
                </p:oleObj>
              </mc:Choice>
              <mc:Fallback>
                <p:oleObj name="Equation" r:id="rId3" imgW="2603500" imgH="812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740400"/>
                        <a:ext cx="26035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28039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first order reaction A(l) </a:t>
            </a:r>
            <a:r>
              <a:rPr lang="en-US" sz="2000" dirty="0" smtClean="0">
                <a:latin typeface="Arial"/>
                <a:cs typeface="Arial"/>
              </a:rPr>
              <a:t>→ B(l) is to be carried out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adiabatically</a:t>
            </a:r>
            <a:r>
              <a:rPr lang="en-US" sz="2000" dirty="0" smtClean="0">
                <a:latin typeface="Arial"/>
                <a:cs typeface="Arial"/>
              </a:rPr>
              <a:t> in a CSTR. 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Given A, E, T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  <a:cs typeface="Arial"/>
              </a:rPr>
              <a:t>u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C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and F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A0</a:t>
            </a:r>
            <a:r>
              <a:rPr lang="en-US" sz="2000" dirty="0">
                <a:cs typeface="Arial"/>
              </a:rPr>
              <a:t>, </a:t>
            </a:r>
            <a:r>
              <a:rPr lang="en-US" sz="2000" dirty="0">
                <a:solidFill>
                  <a:srgbClr val="0000FF"/>
                </a:solidFill>
                <a:cs typeface="Arial"/>
              </a:rPr>
              <a:t>find the reactor volume </a:t>
            </a:r>
            <a:r>
              <a:rPr lang="en-US" sz="2000" dirty="0">
                <a:cs typeface="Arial"/>
              </a:rPr>
              <a:t>that produces 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a conversion X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</a:t>
            </a:r>
            <a:r>
              <a:rPr lang="en-US" sz="2000" dirty="0">
                <a:cs typeface="Arial"/>
              </a:rPr>
              <a:t>. </a:t>
            </a:r>
            <a:r>
              <a:rPr lang="en-US" sz="2000" dirty="0" smtClean="0">
                <a:cs typeface="Arial"/>
              </a:rPr>
              <a:t> The heat capacities of A &amp; B are approximately equal, &amp;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=0.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2325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a) Solve TEB for T:</a:t>
            </a:r>
          </a:p>
        </p:txBody>
      </p:sp>
      <p:graphicFrame>
        <p:nvGraphicFramePr>
          <p:cNvPr id="512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091239"/>
              </p:ext>
            </p:extLst>
          </p:nvPr>
        </p:nvGraphicFramePr>
        <p:xfrm>
          <a:off x="152400" y="1700150"/>
          <a:ext cx="6811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4" name="Equation" r:id="rId3" imgW="6819840" imgH="685800" progId="Equation.DSMT4">
                  <p:embed/>
                </p:oleObj>
              </mc:Choice>
              <mc:Fallback>
                <p:oleObj name="Equation" r:id="rId3" imgW="6819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00150"/>
                        <a:ext cx="6811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968493"/>
              </p:ext>
            </p:extLst>
          </p:nvPr>
        </p:nvGraphicFramePr>
        <p:xfrm>
          <a:off x="696119" y="1152900"/>
          <a:ext cx="7751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5" name="Equation" r:id="rId5" imgW="7759440" imgH="685800" progId="Equation.DSMT4">
                  <p:embed/>
                </p:oleObj>
              </mc:Choice>
              <mc:Fallback>
                <p:oleObj name="Equation" r:id="rId5" imgW="7759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1152900"/>
                        <a:ext cx="77517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474656"/>
              </p:ext>
            </p:extLst>
          </p:nvPr>
        </p:nvGraphicFramePr>
        <p:xfrm>
          <a:off x="1011238" y="2351088"/>
          <a:ext cx="6022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6" name="Equation" r:id="rId7" imgW="6032160" imgH="685800" progId="Equation.DSMT4">
                  <p:embed/>
                </p:oleObj>
              </mc:Choice>
              <mc:Fallback>
                <p:oleObj name="Equation" r:id="rId7" imgW="6032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2351088"/>
                        <a:ext cx="6022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539147"/>
              </p:ext>
            </p:extLst>
          </p:nvPr>
        </p:nvGraphicFramePr>
        <p:xfrm>
          <a:off x="533400" y="2962275"/>
          <a:ext cx="7065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7" name="Equation" r:id="rId9" imgW="7073640" imgH="685800" progId="Equation.DSMT4">
                  <p:embed/>
                </p:oleObj>
              </mc:Choice>
              <mc:Fallback>
                <p:oleObj name="Equation" r:id="rId9" imgW="70736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62275"/>
                        <a:ext cx="70659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10400" y="2470975"/>
            <a:ext cx="148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Multiply out</a:t>
            </a: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4214"/>
              </p:ext>
            </p:extLst>
          </p:nvPr>
        </p:nvGraphicFramePr>
        <p:xfrm>
          <a:off x="887413" y="3633788"/>
          <a:ext cx="7370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8" name="Equation" r:id="rId11" imgW="7378560" imgH="685800" progId="Equation.DSMT4">
                  <p:embed/>
                </p:oleObj>
              </mc:Choice>
              <mc:Fallback>
                <p:oleObj name="Equation" r:id="rId11" imgW="7378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3633788"/>
                        <a:ext cx="73707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2365" y="4410390"/>
            <a:ext cx="1560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Factor out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181075"/>
              </p:ext>
            </p:extLst>
          </p:nvPr>
        </p:nvGraphicFramePr>
        <p:xfrm>
          <a:off x="1768475" y="4284663"/>
          <a:ext cx="72294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9" name="Equation" r:id="rId13" imgW="7238880" imgH="711000" progId="Equation.DSMT4">
                  <p:embed/>
                </p:oleObj>
              </mc:Choice>
              <mc:Fallback>
                <p:oleObj name="Equation" r:id="rId13" imgW="7238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4284663"/>
                        <a:ext cx="722947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93700" y="192875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84900" y="192875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2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510279"/>
              </p:ext>
            </p:extLst>
          </p:nvPr>
        </p:nvGraphicFramePr>
        <p:xfrm>
          <a:off x="1074738" y="5029200"/>
          <a:ext cx="540385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0" name="Equation" r:id="rId15" imgW="5410080" imgH="1511280" progId="Equation.DSMT4">
                  <p:embed/>
                </p:oleObj>
              </mc:Choice>
              <mc:Fallback>
                <p:oleObj name="Equation" r:id="rId15" imgW="5410080" imgH="1511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5029200"/>
                        <a:ext cx="5403850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96568" y="4962525"/>
            <a:ext cx="27305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</a:t>
            </a:r>
            <a:r>
              <a:rPr lang="en-US" sz="2000" dirty="0">
                <a:solidFill>
                  <a:srgbClr val="0000FF"/>
                </a:solidFill>
              </a:rPr>
              <a:t>in </a:t>
            </a:r>
            <a:r>
              <a:rPr lang="en-US" sz="2000" dirty="0">
                <a:solidFill>
                  <a:srgbClr val="008000"/>
                </a:solidFill>
              </a:rPr>
              <a:t>values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smtClean="0">
                <a:solidFill>
                  <a:srgbClr val="008000"/>
                </a:solidFill>
              </a:rPr>
              <a:t>∆</a:t>
            </a:r>
            <a:r>
              <a:rPr lang="en-US" sz="2000" dirty="0" err="1" smtClean="0">
                <a:solidFill>
                  <a:srgbClr val="00800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p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∆H°</a:t>
            </a:r>
            <a:r>
              <a:rPr lang="en-US" sz="2000" baseline="-25000" dirty="0" smtClean="0">
                <a:solidFill>
                  <a:srgbClr val="008000"/>
                </a:solidFill>
              </a:rPr>
              <a:t>RX</a:t>
            </a:r>
            <a:r>
              <a:rPr lang="en-US" sz="2000" dirty="0" smtClean="0">
                <a:solidFill>
                  <a:srgbClr val="008000"/>
                </a:solidFill>
              </a:rPr>
              <a:t>(T</a:t>
            </a:r>
            <a:r>
              <a:rPr lang="en-US" sz="2000" baseline="-25000" dirty="0" smtClean="0">
                <a:solidFill>
                  <a:srgbClr val="008000"/>
                </a:solidFill>
              </a:rPr>
              <a:t>R</a:t>
            </a:r>
            <a:r>
              <a:rPr lang="en-US" sz="2000" dirty="0" smtClean="0">
                <a:solidFill>
                  <a:srgbClr val="008000"/>
                </a:solidFill>
              </a:rPr>
              <a:t>), </a:t>
            </a:r>
            <a:r>
              <a:rPr lang="en-US" sz="2000" dirty="0" err="1" smtClean="0">
                <a:solidFill>
                  <a:srgbClr val="00800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p,i</a:t>
            </a:r>
            <a:r>
              <a:rPr lang="en-US" sz="2000" dirty="0" smtClean="0">
                <a:solidFill>
                  <a:srgbClr val="0000FF"/>
                </a:solidFill>
              </a:rPr>
              <a:t>) given </a:t>
            </a:r>
            <a:r>
              <a:rPr lang="en-US" sz="2000" dirty="0">
                <a:solidFill>
                  <a:srgbClr val="0000FF"/>
                </a:solidFill>
              </a:rPr>
              <a:t>in problem statement </a:t>
            </a:r>
            <a:r>
              <a:rPr lang="en-US" sz="2000" dirty="0" smtClean="0">
                <a:solidFill>
                  <a:srgbClr val="0000FF"/>
                </a:solidFill>
              </a:rPr>
              <a:t>(look </a:t>
            </a:r>
            <a:r>
              <a:rPr lang="en-US" sz="2000" dirty="0">
                <a:solidFill>
                  <a:srgbClr val="0000FF"/>
                </a:solidFill>
              </a:rPr>
              <a:t>them </a:t>
            </a:r>
            <a:r>
              <a:rPr lang="en-US" sz="2000" dirty="0" smtClean="0">
                <a:solidFill>
                  <a:srgbClr val="0000FF"/>
                </a:solidFill>
              </a:rPr>
              <a:t>up if necessary) &amp; solve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4876800"/>
            <a:ext cx="1484035" cy="1631216"/>
            <a:chOff x="0" y="4876800"/>
            <a:chExt cx="1484035" cy="1631216"/>
          </a:xfrm>
        </p:grpSpPr>
        <p:sp>
          <p:nvSpPr>
            <p:cNvPr id="5" name="TextBox 4"/>
            <p:cNvSpPr txBox="1"/>
            <p:nvPr/>
          </p:nvSpPr>
          <p:spPr>
            <a:xfrm>
              <a:off x="0" y="4876800"/>
              <a:ext cx="148403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Temp </a:t>
              </a:r>
              <a:r>
                <a:rPr lang="en-US" sz="2000" dirty="0">
                  <a:solidFill>
                    <a:srgbClr val="C00000"/>
                  </a:solidFill>
                </a:rPr>
                <a:t>when specified X</a:t>
              </a:r>
              <a:r>
                <a:rPr lang="en-US" sz="2000" baseline="-25000" dirty="0">
                  <a:solidFill>
                    <a:srgbClr val="C00000"/>
                  </a:solidFill>
                </a:rPr>
                <a:t>A</a:t>
              </a:r>
              <a:r>
                <a:rPr lang="en-US" sz="2000" dirty="0">
                  <a:solidFill>
                    <a:srgbClr val="C00000"/>
                  </a:solidFill>
                </a:rPr>
                <a:t> is reached</a:t>
              </a:r>
            </a:p>
            <a:p>
              <a:endParaRPr lang="en-US" sz="2000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295400" y="5257800"/>
              <a:ext cx="188635" cy="38100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012683" y="1295400"/>
            <a:ext cx="690427" cy="637990"/>
            <a:chOff x="5476114" y="2490850"/>
            <a:chExt cx="690427" cy="63799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5476114" y="2490850"/>
              <a:ext cx="412583" cy="3568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839207" y="272873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24000" y="1295400"/>
            <a:ext cx="690427" cy="637990"/>
            <a:chOff x="5476114" y="2490850"/>
            <a:chExt cx="690427" cy="63799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5476114" y="2490850"/>
              <a:ext cx="412583" cy="3568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839207" y="272873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620000" y="3124200"/>
            <a:ext cx="1162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Isolate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09910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2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8039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first order reaction A(l) </a:t>
            </a:r>
            <a:r>
              <a:rPr lang="en-US" sz="2000" dirty="0" smtClean="0">
                <a:latin typeface="Arial"/>
                <a:cs typeface="Arial"/>
              </a:rPr>
              <a:t>→ B(l) is to be carried out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adiabatically</a:t>
            </a:r>
            <a:r>
              <a:rPr lang="en-US" sz="2000" dirty="0" smtClean="0">
                <a:latin typeface="Arial"/>
                <a:cs typeface="Arial"/>
              </a:rPr>
              <a:t> in a CSTR. 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Given A, E, T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  <a:cs typeface="Arial"/>
              </a:rPr>
              <a:t>u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C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A0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, and F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A0</a:t>
            </a:r>
            <a:r>
              <a:rPr lang="en-US" sz="2000" dirty="0">
                <a:cs typeface="Arial"/>
              </a:rPr>
              <a:t>, </a:t>
            </a:r>
            <a:r>
              <a:rPr lang="en-US" sz="2000" dirty="0">
                <a:solidFill>
                  <a:srgbClr val="0000FF"/>
                </a:solidFill>
                <a:cs typeface="Arial"/>
              </a:rPr>
              <a:t>find the reactor volume </a:t>
            </a:r>
            <a:r>
              <a:rPr lang="en-US" sz="2000" dirty="0">
                <a:cs typeface="Arial"/>
              </a:rPr>
              <a:t>that produces </a:t>
            </a:r>
            <a:r>
              <a:rPr lang="en-US" sz="2000" dirty="0">
                <a:solidFill>
                  <a:srgbClr val="006600"/>
                </a:solidFill>
                <a:cs typeface="Arial"/>
              </a:rPr>
              <a:t>a conversion X</a:t>
            </a:r>
            <a:r>
              <a:rPr lang="en-US" sz="2000" baseline="-25000" dirty="0">
                <a:solidFill>
                  <a:srgbClr val="006600"/>
                </a:solidFill>
                <a:cs typeface="Arial"/>
              </a:rPr>
              <a:t>A</a:t>
            </a:r>
            <a:r>
              <a:rPr lang="en-US" sz="2000" dirty="0">
                <a:cs typeface="Arial"/>
              </a:rPr>
              <a:t>. The </a:t>
            </a:r>
            <a:r>
              <a:rPr lang="en-US" sz="2000" dirty="0" smtClean="0">
                <a:cs typeface="Arial"/>
              </a:rPr>
              <a:t>heat capacities of A &amp; B are approximately equal, &amp; 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=0.</a:t>
            </a:r>
            <a:endParaRPr lang="en-US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7410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a) Solve TEB for T of reaction when the specified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is reached: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7635"/>
              </p:ext>
            </p:extLst>
          </p:nvPr>
        </p:nvGraphicFramePr>
        <p:xfrm>
          <a:off x="2057400" y="1384300"/>
          <a:ext cx="539115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45" name="Equation" r:id="rId3" imgW="5397500" imgH="1511300" progId="Equation.DSMT4">
                  <p:embed/>
                </p:oleObj>
              </mc:Choice>
              <mc:Fallback>
                <p:oleObj name="Equation" r:id="rId3" imgW="5397500" imgH="1511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84300"/>
                        <a:ext cx="5391150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6200" y="2971800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buFont typeface="+mj-lt"/>
              <a:buAutoNum type="alphaLcParenR" startAt="2"/>
            </a:pPr>
            <a:r>
              <a:rPr lang="en-US" sz="2000" dirty="0" smtClean="0">
                <a:solidFill>
                  <a:srgbClr val="0000FF"/>
                </a:solidFill>
              </a:rPr>
              <a:t> Calculate </a:t>
            </a:r>
            <a:r>
              <a:rPr lang="en-US" sz="2000" dirty="0">
                <a:solidFill>
                  <a:srgbClr val="0000FF"/>
                </a:solidFill>
              </a:rPr>
              <a:t>k = </a:t>
            </a:r>
            <a:r>
              <a:rPr lang="en-US" sz="2000" dirty="0" err="1">
                <a:solidFill>
                  <a:srgbClr val="0000FF"/>
                </a:solidFill>
              </a:rPr>
              <a:t>Ae</a:t>
            </a:r>
            <a:r>
              <a:rPr lang="en-US" sz="2000" baseline="30000" dirty="0">
                <a:solidFill>
                  <a:srgbClr val="0000FF"/>
                </a:solidFill>
              </a:rPr>
              <a:t>-E/RT</a:t>
            </a:r>
            <a:r>
              <a:rPr lang="en-US" sz="2000" dirty="0">
                <a:solidFill>
                  <a:srgbClr val="0000FF"/>
                </a:solidFill>
              </a:rPr>
              <a:t> where T was calculated in step </a:t>
            </a:r>
            <a:r>
              <a:rPr lang="en-US" sz="2000" dirty="0" smtClean="0">
                <a:solidFill>
                  <a:srgbClr val="0000FF"/>
                </a:solidFill>
              </a:rPr>
              <a:t>(a)</a:t>
            </a:r>
          </a:p>
          <a:p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   Look up E in a thermo book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" y="37338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lphaLcParenR" startAt="3"/>
            </a:pPr>
            <a:r>
              <a:rPr lang="en-US" sz="2000" dirty="0">
                <a:solidFill>
                  <a:srgbClr val="0000FF"/>
                </a:solidFill>
              </a:rPr>
              <a:t>Plug the k calculated </a:t>
            </a:r>
            <a:r>
              <a:rPr lang="en-US" sz="2000" dirty="0" smtClean="0">
                <a:solidFill>
                  <a:srgbClr val="0000FF"/>
                </a:solidFill>
              </a:rPr>
              <a:t>for the reaction’s </a:t>
            </a:r>
            <a:r>
              <a:rPr lang="en-US" sz="2000" dirty="0">
                <a:solidFill>
                  <a:srgbClr val="0000FF"/>
                </a:solidFill>
              </a:rPr>
              <a:t>temperature when the specified X</a:t>
            </a:r>
            <a:r>
              <a:rPr lang="en-US" sz="2000" baseline="-25000" dirty="0">
                <a:solidFill>
                  <a:srgbClr val="0000FF"/>
                </a:solidFill>
              </a:rPr>
              <a:t>A</a:t>
            </a:r>
            <a:r>
              <a:rPr lang="en-US" sz="2000" dirty="0">
                <a:solidFill>
                  <a:srgbClr val="0000FF"/>
                </a:solidFill>
              </a:rPr>
              <a:t> is reached (</a:t>
            </a:r>
            <a:r>
              <a:rPr lang="en-US" sz="2000" dirty="0" smtClean="0">
                <a:solidFill>
                  <a:srgbClr val="0000FF"/>
                </a:solidFill>
              </a:rPr>
              <a:t>in </a:t>
            </a:r>
            <a:r>
              <a:rPr lang="en-US" sz="2000" dirty="0">
                <a:solidFill>
                  <a:srgbClr val="0000FF"/>
                </a:solidFill>
              </a:rPr>
              <a:t>step </a:t>
            </a:r>
            <a:r>
              <a:rPr lang="en-US" sz="2000" dirty="0" smtClean="0">
                <a:solidFill>
                  <a:srgbClr val="0000FF"/>
                </a:solidFill>
              </a:rPr>
              <a:t>b) </a:t>
            </a:r>
            <a:r>
              <a:rPr lang="en-US" sz="2000" dirty="0">
                <a:solidFill>
                  <a:srgbClr val="0000FF"/>
                </a:solidFill>
              </a:rPr>
              <a:t>into the design equation to calculate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baseline="-25000" dirty="0" smtClean="0">
                <a:solidFill>
                  <a:srgbClr val="0000FF"/>
                </a:solidFill>
              </a:rPr>
              <a:t>CSTR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52737"/>
              </p:ext>
            </p:extLst>
          </p:nvPr>
        </p:nvGraphicFramePr>
        <p:xfrm>
          <a:off x="711200" y="4597400"/>
          <a:ext cx="7721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46" name="Equation" r:id="rId5" imgW="7721280" imgH="698400" progId="Equation.DSMT4">
                  <p:embed/>
                </p:oleObj>
              </mc:Choice>
              <mc:Fallback>
                <p:oleObj name="Equation" r:id="rId5" imgW="77212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1200" y="4597400"/>
                        <a:ext cx="77216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699879"/>
              </p:ext>
            </p:extLst>
          </p:nvPr>
        </p:nvGraphicFramePr>
        <p:xfrm>
          <a:off x="3568700" y="5473700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47" name="Equation" r:id="rId7" imgW="1879560" imgH="698400" progId="Equation.DSMT4">
                  <p:embed/>
                </p:oleObj>
              </mc:Choice>
              <mc:Fallback>
                <p:oleObj name="Equation" r:id="rId7" imgW="18795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68700" y="5473700"/>
                        <a:ext cx="18796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12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Text Box 2"/>
          <p:cNvSpPr txBox="1">
            <a:spLocks noChangeArrowheads="1"/>
          </p:cNvSpPr>
          <p:nvPr/>
        </p:nvSpPr>
        <p:spPr bwMode="auto">
          <a:xfrm rot="10800000" flipV="1">
            <a:off x="257908" y="152401"/>
            <a:ext cx="86574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zh-TW" sz="2000" dirty="0"/>
              <a:t>Now, the </a:t>
            </a:r>
            <a:r>
              <a:rPr lang="en-US" sz="2000" dirty="0"/>
              <a:t>first order reaction A(l) </a:t>
            </a:r>
            <a:r>
              <a:rPr lang="en-US" sz="2000" dirty="0">
                <a:cs typeface="Arial"/>
              </a:rPr>
              <a:t>→ B(l) </a:t>
            </a:r>
            <a:r>
              <a:rPr lang="en-GB" altLang="zh-TW" sz="2000" dirty="0" smtClean="0"/>
              <a:t>is </a:t>
            </a:r>
            <a:r>
              <a:rPr lang="en-GB" altLang="zh-TW" sz="2000" dirty="0"/>
              <a:t>carried out </a:t>
            </a:r>
            <a:r>
              <a:rPr lang="en-GB" altLang="zh-TW" sz="2000" dirty="0" smtClean="0">
                <a:solidFill>
                  <a:srgbClr val="C00000"/>
                </a:solidFill>
              </a:rPr>
              <a:t>adiabatically</a:t>
            </a:r>
            <a:r>
              <a:rPr lang="en-GB" altLang="zh-TW" sz="2000" dirty="0" smtClean="0"/>
              <a:t> with and inlet temp of </a:t>
            </a:r>
            <a:r>
              <a:rPr lang="en-GB" altLang="zh-TW" sz="2000" dirty="0">
                <a:solidFill>
                  <a:schemeClr val="accent2">
                    <a:lumMod val="75000"/>
                  </a:schemeClr>
                </a:solidFill>
              </a:rPr>
              <a:t>300 K</a:t>
            </a:r>
            <a:r>
              <a:rPr lang="en-GB" altLang="zh-TW" sz="2000" dirty="0"/>
              <a:t>, </a:t>
            </a:r>
            <a:r>
              <a:rPr lang="en-GB" altLang="zh-TW" sz="2000" dirty="0">
                <a:solidFill>
                  <a:srgbClr val="006600"/>
                </a:solidFill>
              </a:rPr>
              <a:t>C</a:t>
            </a:r>
            <a:r>
              <a:rPr lang="en-GB" altLang="zh-TW" sz="2000" baseline="-25000" dirty="0">
                <a:solidFill>
                  <a:srgbClr val="006600"/>
                </a:solidFill>
              </a:rPr>
              <a:t>PA</a:t>
            </a:r>
            <a:r>
              <a:rPr lang="en-GB" altLang="zh-TW" sz="2000" dirty="0">
                <a:solidFill>
                  <a:srgbClr val="006600"/>
                </a:solidFill>
              </a:rPr>
              <a:t> </a:t>
            </a:r>
            <a:r>
              <a:rPr lang="en-GB" altLang="zh-TW" sz="2000" dirty="0"/>
              <a:t>=</a:t>
            </a:r>
            <a:r>
              <a:rPr lang="en-GB" altLang="zh-TW" sz="2000" dirty="0">
                <a:solidFill>
                  <a:srgbClr val="006600"/>
                </a:solidFill>
              </a:rPr>
              <a:t> 50 </a:t>
            </a:r>
            <a:r>
              <a:rPr lang="en-GB" altLang="zh-TW" sz="2000" dirty="0" err="1">
                <a:solidFill>
                  <a:srgbClr val="006600"/>
                </a:solidFill>
              </a:rPr>
              <a:t>cal</a:t>
            </a:r>
            <a:r>
              <a:rPr lang="en-GB" altLang="zh-TW" sz="2000" dirty="0">
                <a:solidFill>
                  <a:srgbClr val="006600"/>
                </a:solidFill>
              </a:rPr>
              <a:t>/</a:t>
            </a:r>
            <a:r>
              <a:rPr lang="en-GB" altLang="zh-TW" sz="2000" dirty="0" err="1">
                <a:solidFill>
                  <a:srgbClr val="006600"/>
                </a:solidFill>
              </a:rPr>
              <a:t>mol</a:t>
            </a:r>
            <a:r>
              <a:rPr lang="en-GB" altLang="zh-TW" sz="2000" dirty="0" err="1">
                <a:solidFill>
                  <a:srgbClr val="006600"/>
                </a:solidFill>
                <a:cs typeface="Arial"/>
              </a:rPr>
              <a:t>∙K</a:t>
            </a:r>
            <a:r>
              <a:rPr lang="en-GB" altLang="zh-TW" sz="2000" dirty="0">
                <a:cs typeface="Arial"/>
              </a:rPr>
              <a:t>, and the </a:t>
            </a:r>
            <a:r>
              <a:rPr lang="en-GB" altLang="zh-TW" sz="2000" dirty="0">
                <a:solidFill>
                  <a:srgbClr val="7030A0"/>
                </a:solidFill>
                <a:cs typeface="Arial"/>
              </a:rPr>
              <a:t>heat of reaction = -20,000 </a:t>
            </a:r>
            <a:r>
              <a:rPr lang="en-GB" altLang="zh-TW" sz="2000" dirty="0" err="1">
                <a:solidFill>
                  <a:srgbClr val="7030A0"/>
                </a:solidFill>
                <a:cs typeface="Arial"/>
              </a:rPr>
              <a:t>cal</a:t>
            </a:r>
            <a:r>
              <a:rPr lang="en-GB" altLang="zh-TW" sz="2000" dirty="0">
                <a:solidFill>
                  <a:srgbClr val="7030A0"/>
                </a:solidFill>
                <a:cs typeface="Arial"/>
              </a:rPr>
              <a:t>/mol</a:t>
            </a:r>
            <a:r>
              <a:rPr lang="en-GB" altLang="zh-TW" sz="2000" dirty="0">
                <a:cs typeface="Arial"/>
              </a:rPr>
              <a:t>. </a:t>
            </a:r>
            <a:r>
              <a:rPr lang="en-US" sz="2000">
                <a:cs typeface="Arial"/>
              </a:rPr>
              <a:t>Assume Ẇ</a:t>
            </a:r>
            <a:r>
              <a:rPr lang="en-US" sz="2000" baseline="-25000">
                <a:cs typeface="Arial"/>
              </a:rPr>
              <a:t>S</a:t>
            </a:r>
            <a:r>
              <a:rPr lang="en-US" sz="2000">
                <a:cs typeface="Arial"/>
              </a:rPr>
              <a:t>=0. </a:t>
            </a:r>
            <a:r>
              <a:rPr lang="en-GB" altLang="zh-TW" sz="2000" smtClean="0">
                <a:latin typeface="Arial"/>
                <a:cs typeface="Arial"/>
              </a:rPr>
              <a:t>The </a:t>
            </a:r>
            <a:r>
              <a:rPr lang="en-GB" altLang="zh-TW" sz="2000" dirty="0" smtClean="0">
                <a:latin typeface="Arial"/>
                <a:cs typeface="Arial"/>
              </a:rPr>
              <a:t>energy balance is:</a:t>
            </a:r>
            <a:endParaRPr lang="en-GB" altLang="zh-TW" sz="2000" dirty="0"/>
          </a:p>
        </p:txBody>
      </p:sp>
      <p:graphicFrame>
        <p:nvGraphicFramePr>
          <p:cNvPr id="50178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359586"/>
              </p:ext>
            </p:extLst>
          </p:nvPr>
        </p:nvGraphicFramePr>
        <p:xfrm>
          <a:off x="796925" y="2400300"/>
          <a:ext cx="28956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5" name="Equation" r:id="rId3" imgW="2895480" imgH="1104840" progId="Equation.DSMT4">
                  <p:embed/>
                </p:oleObj>
              </mc:Choice>
              <mc:Fallback>
                <p:oleObj name="Equation" r:id="rId3" imgW="289548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2400300"/>
                        <a:ext cx="2895600" cy="11049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4038600" y="2544762"/>
            <a:ext cx="2011680" cy="731838"/>
            <a:chOff x="3059723" y="914400"/>
            <a:chExt cx="2011680" cy="731838"/>
          </a:xfrm>
        </p:grpSpPr>
        <p:sp>
          <p:nvSpPr>
            <p:cNvPr id="50183" name="Line 4"/>
            <p:cNvSpPr>
              <a:spLocks noChangeShapeType="1"/>
            </p:cNvSpPr>
            <p:nvPr/>
          </p:nvSpPr>
          <p:spPr bwMode="auto">
            <a:xfrm>
              <a:off x="3059723" y="1646238"/>
              <a:ext cx="2011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0179" name="Object 20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6635202"/>
                </p:ext>
              </p:extLst>
            </p:nvPr>
          </p:nvGraphicFramePr>
          <p:xfrm>
            <a:off x="3059723" y="914400"/>
            <a:ext cx="193032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16" name="Equation" r:id="rId5" imgW="1930320" imgH="685800" progId="Equation.DSMT4">
                    <p:embed/>
                  </p:oleObj>
                </mc:Choice>
                <mc:Fallback>
                  <p:oleObj name="Equation" r:id="rId5" imgW="193032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9723" y="914400"/>
                          <a:ext cx="1930320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0180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243226"/>
              </p:ext>
            </p:extLst>
          </p:nvPr>
        </p:nvGraphicFramePr>
        <p:xfrm>
          <a:off x="6238498" y="2667000"/>
          <a:ext cx="2159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7" name="Equation" r:id="rId7" imgW="2158920" imgH="825480" progId="Equation.DSMT4">
                  <p:embed/>
                </p:oleObj>
              </mc:Choice>
              <mc:Fallback>
                <p:oleObj name="Equation" r:id="rId7" imgW="21589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498" y="2667000"/>
                        <a:ext cx="2159000" cy="825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20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666395"/>
              </p:ext>
            </p:extLst>
          </p:nvPr>
        </p:nvGraphicFramePr>
        <p:xfrm>
          <a:off x="6108700" y="3771900"/>
          <a:ext cx="2425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8" name="Equation" r:id="rId9" imgW="2425680" imgH="647640" progId="Equation.DSMT4">
                  <p:embed/>
                </p:oleObj>
              </mc:Choice>
              <mc:Fallback>
                <p:oleObj name="Equation" r:id="rId9" imgW="24256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3771900"/>
                        <a:ext cx="2425700" cy="647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600200" y="3482944"/>
            <a:ext cx="2733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From thermodynamics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72259" y="3586132"/>
            <a:ext cx="4606378" cy="3119468"/>
            <a:chOff x="772259" y="3303588"/>
            <a:chExt cx="4606378" cy="3119468"/>
          </a:xfrm>
        </p:grpSpPr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1427285" y="6235700"/>
              <a:ext cx="35066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V="1">
              <a:off x="1415562" y="3303588"/>
              <a:ext cx="0" cy="2932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auto">
            <a:xfrm>
              <a:off x="1415562" y="3603626"/>
              <a:ext cx="2842846" cy="2644775"/>
            </a:xfrm>
            <a:custGeom>
              <a:avLst/>
              <a:gdLst>
                <a:gd name="T0" fmla="*/ 0 w 1940"/>
                <a:gd name="T1" fmla="*/ 33338 h 1666"/>
                <a:gd name="T2" fmla="*/ 557213 w 1940"/>
                <a:gd name="T3" fmla="*/ 33338 h 1666"/>
                <a:gd name="T4" fmla="*/ 1236663 w 1940"/>
                <a:gd name="T5" fmla="*/ 82550 h 1666"/>
                <a:gd name="T6" fmla="*/ 1706563 w 1940"/>
                <a:gd name="T7" fmla="*/ 528638 h 1666"/>
                <a:gd name="T8" fmla="*/ 2041525 w 1940"/>
                <a:gd name="T9" fmla="*/ 1109663 h 1666"/>
                <a:gd name="T10" fmla="*/ 2362200 w 1940"/>
                <a:gd name="T11" fmla="*/ 1690688 h 1666"/>
                <a:gd name="T12" fmla="*/ 2720975 w 1940"/>
                <a:gd name="T13" fmla="*/ 2384425 h 1666"/>
                <a:gd name="T14" fmla="*/ 2906713 w 1940"/>
                <a:gd name="T15" fmla="*/ 2582863 h 1666"/>
                <a:gd name="T16" fmla="*/ 3079750 w 1940"/>
                <a:gd name="T17" fmla="*/ 2644775 h 16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40"/>
                <a:gd name="T28" fmla="*/ 0 h 1666"/>
                <a:gd name="T29" fmla="*/ 1940 w 1940"/>
                <a:gd name="T30" fmla="*/ 1666 h 16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40" h="1666">
                  <a:moveTo>
                    <a:pt x="0" y="21"/>
                  </a:moveTo>
                  <a:cubicBezTo>
                    <a:pt x="110" y="18"/>
                    <a:pt x="221" y="16"/>
                    <a:pt x="351" y="21"/>
                  </a:cubicBezTo>
                  <a:cubicBezTo>
                    <a:pt x="481" y="26"/>
                    <a:pt x="658" y="0"/>
                    <a:pt x="779" y="52"/>
                  </a:cubicBezTo>
                  <a:cubicBezTo>
                    <a:pt x="900" y="104"/>
                    <a:pt x="990" y="225"/>
                    <a:pt x="1075" y="333"/>
                  </a:cubicBezTo>
                  <a:cubicBezTo>
                    <a:pt x="1160" y="441"/>
                    <a:pt x="1217" y="577"/>
                    <a:pt x="1286" y="699"/>
                  </a:cubicBezTo>
                  <a:cubicBezTo>
                    <a:pt x="1355" y="821"/>
                    <a:pt x="1417" y="931"/>
                    <a:pt x="1488" y="1065"/>
                  </a:cubicBezTo>
                  <a:cubicBezTo>
                    <a:pt x="1559" y="1199"/>
                    <a:pt x="1657" y="1408"/>
                    <a:pt x="1714" y="1502"/>
                  </a:cubicBezTo>
                  <a:cubicBezTo>
                    <a:pt x="1771" y="1596"/>
                    <a:pt x="1793" y="1600"/>
                    <a:pt x="1831" y="1627"/>
                  </a:cubicBezTo>
                  <a:cubicBezTo>
                    <a:pt x="1869" y="1654"/>
                    <a:pt x="1904" y="1660"/>
                    <a:pt x="1940" y="166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772259" y="3371850"/>
              <a:ext cx="5838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dirty="0"/>
                <a:t>X</a:t>
              </a:r>
              <a:r>
                <a:rPr lang="en-GB" altLang="zh-TW" sz="2000" baseline="-25000" dirty="0"/>
                <a:t>EB</a:t>
              </a:r>
              <a:endParaRPr lang="en-GB" altLang="zh-TW" sz="2000" dirty="0"/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5037202" y="6022946"/>
              <a:ext cx="34143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zh-TW" sz="2000" dirty="0"/>
                <a:t>T</a:t>
              </a:r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V="1">
              <a:off x="1415562" y="4168776"/>
              <a:ext cx="3345474" cy="205422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733800" y="5186862"/>
            <a:ext cx="26068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>
                <a:solidFill>
                  <a:srgbClr val="C00000"/>
                </a:solidFill>
              </a:rPr>
              <a:t>From energy balance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761186"/>
              </p:ext>
            </p:extLst>
          </p:nvPr>
        </p:nvGraphicFramePr>
        <p:xfrm>
          <a:off x="4811713" y="1479550"/>
          <a:ext cx="42259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9" name="Equation" r:id="rId11" imgW="4178160" imgH="419040" progId="Equation.DSMT4">
                  <p:embed/>
                </p:oleObj>
              </mc:Choice>
              <mc:Fallback>
                <p:oleObj name="Equation" r:id="rId11" imgW="4178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479550"/>
                        <a:ext cx="42259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481428"/>
              </p:ext>
            </p:extLst>
          </p:nvPr>
        </p:nvGraphicFramePr>
        <p:xfrm>
          <a:off x="219075" y="1158875"/>
          <a:ext cx="4414838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0" name="Equation" r:id="rId13" imgW="4419360" imgH="1193760" progId="Equation.DSMT4">
                  <p:embed/>
                </p:oleObj>
              </mc:Choice>
              <mc:Fallback>
                <p:oleObj name="Equation" r:id="rId13" imgW="4419360" imgH="11937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158875"/>
                        <a:ext cx="4414838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632199" y="968010"/>
            <a:ext cx="507933" cy="708390"/>
            <a:chOff x="3632199" y="968010"/>
            <a:chExt cx="507933" cy="70839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3632199" y="1219200"/>
              <a:ext cx="228600" cy="457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812798" y="96801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140267" y="990600"/>
            <a:ext cx="507933" cy="708390"/>
            <a:chOff x="3632199" y="968010"/>
            <a:chExt cx="507933" cy="708390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3632199" y="1219200"/>
              <a:ext cx="228600" cy="457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12798" y="96801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1064166" y="1390710"/>
            <a:ext cx="475074" cy="20949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73126" y="1981200"/>
            <a:ext cx="475074" cy="20949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68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/>
      <p:bldP spid="501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What would be the temperature inside of a steady-state CSTR that achieved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 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2286000"/>
            <a:ext cx="328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Start with SS EB &amp;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olve for T: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327401" y="2138439"/>
          <a:ext cx="5550602" cy="672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4" name="Equation" r:id="rId3" imgW="5663880" imgH="685800" progId="Equation.DSMT4">
                  <p:embed/>
                </p:oleObj>
              </mc:Choice>
              <mc:Fallback>
                <p:oleObj name="Equation" r:id="rId3" imgW="56638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7401" y="2138439"/>
                        <a:ext cx="5550602" cy="672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812622" y="2730420"/>
          <a:ext cx="5518757" cy="665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5" name="Equation" r:id="rId5" imgW="5689440" imgH="685800" progId="Equation.DSMT4">
                  <p:embed/>
                </p:oleObj>
              </mc:Choice>
              <mc:Fallback>
                <p:oleObj name="Equation" r:id="rId5" imgW="56894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2622" y="2730420"/>
                        <a:ext cx="5518757" cy="665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028700" y="3352800"/>
          <a:ext cx="708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6" name="Equation" r:id="rId7" imgW="7086600" imgH="685800" progId="Equation.DSMT4">
                  <p:embed/>
                </p:oleObj>
              </mc:Choice>
              <mc:Fallback>
                <p:oleObj name="Equation" r:id="rId7" imgW="70866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8700" y="3352800"/>
                        <a:ext cx="70866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91441" y="3970584"/>
          <a:ext cx="5888210" cy="665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7" name="Equation" r:id="rId9" imgW="6070320" imgH="685800" progId="Equation.DSMT4">
                  <p:embed/>
                </p:oleObj>
              </mc:Choice>
              <mc:Fallback>
                <p:oleObj name="Equation" r:id="rId9" imgW="60703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441" y="3970584"/>
                        <a:ext cx="5888210" cy="665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1447800" y="3601940"/>
            <a:ext cx="438150" cy="20806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86600" y="3567819"/>
            <a:ext cx="457200" cy="242181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968780" y="4670094"/>
          <a:ext cx="7206440" cy="665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8" name="Equation" r:id="rId11" imgW="7429320" imgH="685800" progId="Equation.DSMT4">
                  <p:embed/>
                </p:oleObj>
              </mc:Choice>
              <mc:Fallback>
                <p:oleObj name="Equation" r:id="rId11" imgW="74293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8780" y="4670094"/>
                        <a:ext cx="7206440" cy="665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968398" y="3970543"/>
            <a:ext cx="3084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Multiply out brackets &amp; bring terms containing T to 1 side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1985127" y="5286828"/>
          <a:ext cx="5173747" cy="133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9" name="Equation" r:id="rId13" imgW="5333760" imgH="1371600" progId="Equation.DSMT4">
                  <p:embed/>
                </p:oleObj>
              </mc:Choice>
              <mc:Fallback>
                <p:oleObj name="Equation" r:id="rId13" imgW="5333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85127" y="5286828"/>
                        <a:ext cx="5173747" cy="1330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0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What would be the temperature inside of a steady-state CSTR that achieved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 0.8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  <a:r>
              <a:rPr lang="en-US" dirty="0" smtClean="0"/>
              <a:t> 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002" y="2603687"/>
            <a:ext cx="328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Start with SS EB &amp;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olve for T: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3581400" y="2133600"/>
          <a:ext cx="5173747" cy="133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0" name="Equation" r:id="rId3" imgW="5333760" imgH="1371600" progId="Equation.DSMT4">
                  <p:embed/>
                </p:oleObj>
              </mc:Choice>
              <mc:Fallback>
                <p:oleObj name="Equation" r:id="rId3" imgW="5333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2133600"/>
                        <a:ext cx="5173747" cy="1330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772404" y="3573526"/>
          <a:ext cx="2260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1" name="Equation" r:id="rId5" imgW="2260440" imgH="609480" progId="Equation.DSMT4">
                  <p:embed/>
                </p:oleObj>
              </mc:Choice>
              <mc:Fallback>
                <p:oleObj name="Equation" r:id="rId5" imgW="22604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2404" y="3573526"/>
                        <a:ext cx="2260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6959600" y="3668776"/>
          <a:ext cx="1270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7" imgW="1269720" imgH="419040" progId="Equation.DSMT4">
                  <p:embed/>
                </p:oleObj>
              </mc:Choice>
              <mc:Fallback>
                <p:oleObj name="Equation" r:id="rId7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59600" y="3668776"/>
                        <a:ext cx="12700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3104002" y="3548126"/>
          <a:ext cx="3784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3" name="Equation" r:id="rId9" imgW="3784320" imgH="660240" progId="Equation.DSMT4">
                  <p:embed/>
                </p:oleObj>
              </mc:Choice>
              <mc:Fallback>
                <p:oleObj name="Equation" r:id="rId9" imgW="37843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04002" y="3548126"/>
                        <a:ext cx="37846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279400" y="4267200"/>
          <a:ext cx="8585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4" name="Equation" r:id="rId11" imgW="8584920" imgH="685800" progId="Equation.DSMT4">
                  <p:embed/>
                </p:oleObj>
              </mc:Choice>
              <mc:Fallback>
                <p:oleObj name="Equation" r:id="rId11" imgW="85849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9400" y="4267200"/>
                        <a:ext cx="8585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184275" y="4975578"/>
          <a:ext cx="698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5" name="Equation" r:id="rId13" imgW="6984720" imgH="609480" progId="Equation.DSMT4">
                  <p:embed/>
                </p:oleObj>
              </mc:Choice>
              <mc:Fallback>
                <p:oleObj name="Equation" r:id="rId13" imgW="69847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84275" y="4975578"/>
                        <a:ext cx="6985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25400" y="5715000"/>
          <a:ext cx="5689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6" name="Equation" r:id="rId15" imgW="5689440" imgH="660240" progId="Equation.DSMT4">
                  <p:embed/>
                </p:oleObj>
              </mc:Choice>
              <mc:Fallback>
                <p:oleObj name="Equation" r:id="rId15" imgW="56894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400" y="5715000"/>
                        <a:ext cx="56896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5791200" y="5715000"/>
          <a:ext cx="3162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7" name="Equation" r:id="rId17" imgW="3162240" imgH="609480" progId="Equation.DSMT4">
                  <p:embed/>
                </p:oleObj>
              </mc:Choice>
              <mc:Fallback>
                <p:oleObj name="Equation" r:id="rId17" imgW="31622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91200" y="5715000"/>
                        <a:ext cx="3162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69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36"/>
          <p:cNvGrpSpPr/>
          <p:nvPr/>
        </p:nvGrpSpPr>
        <p:grpSpPr>
          <a:xfrm>
            <a:off x="290623" y="1614170"/>
            <a:ext cx="8548576" cy="923330"/>
            <a:chOff x="228600" y="4648200"/>
            <a:chExt cx="8548576" cy="923330"/>
          </a:xfrm>
        </p:grpSpPr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228600" y="4648200"/>
              <a:ext cx="19050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>
                  <a:solidFill>
                    <a:srgbClr val="0000FF"/>
                  </a:solidFill>
                </a:rPr>
                <a:t>Rate of </a:t>
              </a:r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140281" y="4648200"/>
              <a:ext cx="131192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Rate of work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done by </a:t>
              </a:r>
              <a:r>
                <a:rPr kumimoji="1" lang="en-GB" altLang="zh-TW" dirty="0" err="1" smtClean="0">
                  <a:solidFill>
                    <a:srgbClr val="0000FF"/>
                  </a:solidFill>
                </a:rPr>
                <a:t>syst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526514" y="4648200"/>
              <a:ext cx="1721885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added to </a:t>
              </a:r>
              <a:r>
                <a:rPr kumimoji="1" lang="en-GB" altLang="zh-TW" dirty="0" err="1" smtClean="0">
                  <a:solidFill>
                    <a:srgbClr val="0000FF"/>
                  </a:solidFill>
                </a:rPr>
                <a:t>syst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by </a:t>
              </a:r>
              <a:r>
                <a:rPr kumimoji="1" lang="en-GB" altLang="zh-TW" b="1" dirty="0">
                  <a:solidFill>
                    <a:srgbClr val="0000FF"/>
                  </a:solidFill>
                </a:rPr>
                <a:t>mass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 flow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6446869" y="4763869"/>
              <a:ext cx="233030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leaving </a:t>
              </a:r>
              <a:r>
                <a:rPr kumimoji="1" lang="en-GB" altLang="zh-TW" dirty="0" err="1" smtClean="0">
                  <a:solidFill>
                    <a:srgbClr val="0000FF"/>
                  </a:solidFill>
                </a:rPr>
                <a:t>syst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by </a:t>
              </a:r>
              <a:r>
                <a:rPr kumimoji="1" lang="en-GB" altLang="zh-TW" b="1" dirty="0">
                  <a:solidFill>
                    <a:srgbClr val="0000FF"/>
                  </a:solidFill>
                </a:rPr>
                <a:t>mass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 flow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90285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80435" y="495597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99885" y="4955976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84163" y="495597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48400" y="4876800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  <p:graphicFrame>
        <p:nvGraphicFramePr>
          <p:cNvPr id="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167767"/>
              </p:ext>
            </p:extLst>
          </p:nvPr>
        </p:nvGraphicFramePr>
        <p:xfrm>
          <a:off x="434975" y="2505710"/>
          <a:ext cx="35512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29" name="Equation" r:id="rId3" imgW="3822480" imgH="685800" progId="Equation.DSMT4">
                  <p:embed/>
                </p:oleObj>
              </mc:Choice>
              <mc:Fallback>
                <p:oleObj name="Equation" r:id="rId3" imgW="382248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2505710"/>
                        <a:ext cx="35512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809267"/>
              </p:ext>
            </p:extLst>
          </p:nvPr>
        </p:nvGraphicFramePr>
        <p:xfrm>
          <a:off x="1370013" y="971550"/>
          <a:ext cx="632618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0" name="Equation" r:id="rId5" imgW="6806880" imgH="761760" progId="Equation.DSMT4">
                  <p:embed/>
                </p:oleObj>
              </mc:Choice>
              <mc:Fallback>
                <p:oleObj name="Equation" r:id="rId5" imgW="6806880" imgH="761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971550"/>
                        <a:ext cx="632618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Terms in Energy Balance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371599" y="2549148"/>
            <a:ext cx="2057401" cy="64008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237700" y="2597556"/>
            <a:ext cx="2327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dirty="0" smtClean="0">
                <a:solidFill>
                  <a:srgbClr val="006600"/>
                </a:solidFill>
              </a:rPr>
              <a:t>W</a:t>
            </a:r>
            <a:r>
              <a:rPr kumimoji="1" lang="en-GB" altLang="zh-TW" baseline="-25000" dirty="0" smtClean="0">
                <a:solidFill>
                  <a:srgbClr val="006600"/>
                </a:solidFill>
              </a:rPr>
              <a:t>S</a:t>
            </a:r>
            <a:r>
              <a:rPr kumimoji="1" lang="en-GB" altLang="zh-TW" dirty="0" smtClean="0">
                <a:solidFill>
                  <a:srgbClr val="006600"/>
                </a:solidFill>
              </a:rPr>
              <a:t>: shaft work</a:t>
            </a:r>
            <a:endParaRPr kumimoji="1" lang="en-GB" altLang="zh-TW" dirty="0">
              <a:solidFill>
                <a:srgbClr val="006600"/>
              </a:solidFill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05636" y="258959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dirty="0">
                <a:solidFill>
                  <a:srgbClr val="006600"/>
                </a:solidFill>
              </a:rPr>
              <a:t>P : </a:t>
            </a:r>
            <a:r>
              <a:rPr kumimoji="1" lang="en-GB" altLang="zh-TW" dirty="0" smtClean="0">
                <a:solidFill>
                  <a:srgbClr val="006600"/>
                </a:solidFill>
              </a:rPr>
              <a:t>pressure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554480" y="3153012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dirty="0">
                <a:solidFill>
                  <a:srgbClr val="C00000"/>
                </a:solidFill>
              </a:rPr>
              <a:t>Flow </a:t>
            </a:r>
            <a:r>
              <a:rPr kumimoji="1" lang="en-GB" altLang="zh-TW" dirty="0" smtClean="0">
                <a:solidFill>
                  <a:srgbClr val="C00000"/>
                </a:solidFill>
              </a:rPr>
              <a:t>work</a:t>
            </a:r>
            <a:endParaRPr kumimoji="1" lang="en-GB" altLang="zh-TW" dirty="0">
              <a:solidFill>
                <a:srgbClr val="C00000"/>
              </a:solidFill>
            </a:endParaRP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404580"/>
              </p:ext>
            </p:extLst>
          </p:nvPr>
        </p:nvGraphicFramePr>
        <p:xfrm>
          <a:off x="4156287" y="2969171"/>
          <a:ext cx="2068740" cy="29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1" name="Equation" r:id="rId7" imgW="2298600" imgH="330120" progId="Equation.DSMT4">
                  <p:embed/>
                </p:oleObj>
              </mc:Choice>
              <mc:Fallback>
                <p:oleObj name="Equation" r:id="rId7" imgW="229860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287" y="2969171"/>
                        <a:ext cx="2068740" cy="297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764850"/>
              </p:ext>
            </p:extLst>
          </p:nvPr>
        </p:nvGraphicFramePr>
        <p:xfrm>
          <a:off x="1066800" y="3558689"/>
          <a:ext cx="723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2" name="Equation" r:id="rId9" imgW="723600" imgH="330120" progId="Equation.DSMT4">
                  <p:embed/>
                </p:oleObj>
              </mc:Choice>
              <mc:Fallback>
                <p:oleObj name="Equation" r:id="rId9" imgW="723600" imgH="3301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58689"/>
                        <a:ext cx="723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981200" y="3492500"/>
            <a:ext cx="5862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99"/>
                </a:solidFill>
              </a:rPr>
              <a:t>Internal energy is major contributor to energy term</a:t>
            </a:r>
          </a:p>
        </p:txBody>
      </p:sp>
      <p:graphicFrame>
        <p:nvGraphicFramePr>
          <p:cNvPr id="184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3271"/>
              </p:ext>
            </p:extLst>
          </p:nvPr>
        </p:nvGraphicFramePr>
        <p:xfrm>
          <a:off x="1281113" y="3948113"/>
          <a:ext cx="6067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3" name="Equation" r:id="rId11" imgW="6070320" imgH="761760" progId="Equation.DSMT4">
                  <p:embed/>
                </p:oleObj>
              </mc:Choice>
              <mc:Fallback>
                <p:oleObj name="Equation" r:id="rId11" imgW="6070320" imgH="761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3948113"/>
                        <a:ext cx="60674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3"/>
          <p:cNvSpPr>
            <a:spLocks noChangeShapeType="1"/>
          </p:cNvSpPr>
          <p:nvPr/>
        </p:nvSpPr>
        <p:spPr bwMode="auto">
          <a:xfrm>
            <a:off x="4113286" y="4522241"/>
            <a:ext cx="914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4"/>
          <p:cNvSpPr>
            <a:spLocks noChangeShapeType="1"/>
          </p:cNvSpPr>
          <p:nvPr/>
        </p:nvSpPr>
        <p:spPr bwMode="auto">
          <a:xfrm>
            <a:off x="4261876" y="4513027"/>
            <a:ext cx="0" cy="50292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911901"/>
              </p:ext>
            </p:extLst>
          </p:nvPr>
        </p:nvGraphicFramePr>
        <p:xfrm>
          <a:off x="4368800" y="4661617"/>
          <a:ext cx="1346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4" name="Equation" r:id="rId13" imgW="1346040" imgH="330120" progId="Equation.DSMT4">
                  <p:embed/>
                </p:oleObj>
              </mc:Choice>
              <mc:Fallback>
                <p:oleObj name="Equation" r:id="rId13" imgW="134604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4661617"/>
                        <a:ext cx="1346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018349"/>
              </p:ext>
            </p:extLst>
          </p:nvPr>
        </p:nvGraphicFramePr>
        <p:xfrm>
          <a:off x="3334963" y="5025390"/>
          <a:ext cx="3248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35" name="Equation" r:id="rId15" imgW="3251160" imgH="685800" progId="Equation.DSMT4">
                  <p:embed/>
                </p:oleObj>
              </mc:Choice>
              <mc:Fallback>
                <p:oleObj name="Equation" r:id="rId15" imgW="3251160" imgH="685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963" y="5025390"/>
                        <a:ext cx="32480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148975" y="5147310"/>
            <a:ext cx="2065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/>
              <a:t>Steady </a:t>
            </a:r>
            <a:r>
              <a:rPr kumimoji="1" lang="en-GB" altLang="zh-TW" sz="2000" dirty="0" smtClean="0"/>
              <a:t>state:</a:t>
            </a:r>
            <a:endParaRPr kumimoji="1" lang="en-GB" altLang="zh-TW" sz="2000" dirty="0"/>
          </a:p>
        </p:txBody>
      </p:sp>
      <p:grpSp>
        <p:nvGrpSpPr>
          <p:cNvPr id="37" name="Group 40"/>
          <p:cNvGrpSpPr/>
          <p:nvPr/>
        </p:nvGrpSpPr>
        <p:grpSpPr>
          <a:xfrm>
            <a:off x="404754" y="5713690"/>
            <a:ext cx="8247753" cy="923330"/>
            <a:chOff x="-180908" y="4677912"/>
            <a:chExt cx="7695087" cy="923330"/>
          </a:xfrm>
        </p:grpSpPr>
        <p:sp>
          <p:nvSpPr>
            <p:cNvPr id="38" name="Text Box 19"/>
            <p:cNvSpPr txBox="1">
              <a:spLocks noChangeArrowheads="1"/>
            </p:cNvSpPr>
            <p:nvPr/>
          </p:nvSpPr>
          <p:spPr bwMode="auto">
            <a:xfrm>
              <a:off x="-180908" y="484899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2744969" y="4821596"/>
              <a:ext cx="98883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shaft work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3679083" y="4677912"/>
              <a:ext cx="131126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added by flow 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5238015" y="4832991"/>
              <a:ext cx="227616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removed by flow 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33600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70927" y="4955976"/>
              <a:ext cx="543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=0=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708564" y="49559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05199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48590" y="492480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What would be the temperature inside of a steady-state CSTR that achieved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 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002" y="2438400"/>
            <a:ext cx="328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Start with SS EB &amp;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olve for T: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3581400" y="1981200"/>
          <a:ext cx="5173747" cy="133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4" name="Equation" r:id="rId3" imgW="5333760" imgH="1371600" progId="Equation.DSMT4">
                  <p:embed/>
                </p:oleObj>
              </mc:Choice>
              <mc:Fallback>
                <p:oleObj name="Equation" r:id="rId3" imgW="5333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1981200"/>
                        <a:ext cx="5173747" cy="1330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1209676" y="3421848"/>
          <a:ext cx="965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5" name="Equation" r:id="rId5" imgW="965160" imgH="419040" progId="Equation.DSMT4">
                  <p:embed/>
                </p:oleObj>
              </mc:Choice>
              <mc:Fallback>
                <p:oleObj name="Equation" r:id="rId5" imgW="965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9676" y="3421848"/>
                        <a:ext cx="9652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2643188" y="3288498"/>
          <a:ext cx="2197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6" name="Equation" r:id="rId7" imgW="2197080" imgH="685800" progId="Equation.DSMT4">
                  <p:embed/>
                </p:oleObj>
              </mc:Choice>
              <mc:Fallback>
                <p:oleObj name="Equation" r:id="rId7" imgW="21970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43188" y="3288498"/>
                        <a:ext cx="2197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5308600" y="3326598"/>
          <a:ext cx="2844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7" name="Equation" r:id="rId9" imgW="2844720" imgH="609480" progId="Equation.DSMT4">
                  <p:embed/>
                </p:oleObj>
              </mc:Choice>
              <mc:Fallback>
                <p:oleObj name="Equation" r:id="rId9" imgW="28447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08600" y="3326598"/>
                        <a:ext cx="2844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83002" y="4266168"/>
          <a:ext cx="49911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8" name="Equation" r:id="rId11" imgW="4991040" imgH="1295280" progId="Equation.DSMT4">
                  <p:embed/>
                </p:oleObj>
              </mc:Choice>
              <mc:Fallback>
                <p:oleObj name="Equation" r:id="rId11" imgW="499104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3002" y="4266168"/>
                        <a:ext cx="49911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5334000" y="4318000"/>
          <a:ext cx="3505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9" name="Equation" r:id="rId13" imgW="3504960" imgH="1244520" progId="Equation.DSMT4">
                  <p:embed/>
                </p:oleObj>
              </mc:Choice>
              <mc:Fallback>
                <p:oleObj name="Equation" r:id="rId13" imgW="350496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34000" y="4318000"/>
                        <a:ext cx="35052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1295400" y="5915704"/>
          <a:ext cx="3911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0" name="Equation" r:id="rId15" imgW="3911400" imgH="457200" progId="Equation.DSMT4">
                  <p:embed/>
                </p:oleObj>
              </mc:Choice>
              <mc:Fallback>
                <p:oleObj name="Equation" r:id="rId15" imgW="3911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95400" y="5915704"/>
                        <a:ext cx="3911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410200" y="5903709"/>
          <a:ext cx="2133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1" name="Equation" r:id="rId17" imgW="2133360" imgH="368280" progId="Equation.DSMT4">
                  <p:embed/>
                </p:oleObj>
              </mc:Choice>
              <mc:Fallback>
                <p:oleObj name="Equation" r:id="rId17" imgW="21333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410200" y="5903709"/>
                        <a:ext cx="2133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1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What would be </a:t>
            </a:r>
            <a:r>
              <a:rPr lang="en-US" dirty="0" smtClean="0">
                <a:solidFill>
                  <a:srgbClr val="0000FF"/>
                </a:solidFill>
              </a:rPr>
              <a:t>volume of the steady-state </a:t>
            </a:r>
            <a:r>
              <a:rPr lang="en-US" dirty="0">
                <a:solidFill>
                  <a:srgbClr val="0000FF"/>
                </a:solidFill>
              </a:rPr>
              <a:t>CSTR that </a:t>
            </a:r>
            <a:r>
              <a:rPr lang="en-US" dirty="0" smtClean="0">
                <a:solidFill>
                  <a:srgbClr val="0000FF"/>
                </a:solidFill>
              </a:rPr>
              <a:t>achieves </a:t>
            </a:r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 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8114" y="2459666"/>
            <a:ext cx="607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Solve the CSTR design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r>
              <a:rPr lang="en-US" dirty="0" smtClean="0">
                <a:solidFill>
                  <a:srgbClr val="0000FF"/>
                </a:solidFill>
              </a:rPr>
              <a:t> for V at 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= 0.8 &amp; T = 427.3K: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800100" y="3795713"/>
          <a:ext cx="75438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9" name="Equation" r:id="rId3" imgW="7543800" imgH="749160" progId="Equation.DSMT4">
                  <p:embed/>
                </p:oleObj>
              </mc:Choice>
              <mc:Fallback>
                <p:oleObj name="Equation" r:id="rId3" imgW="75438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0100" y="3795713"/>
                        <a:ext cx="75438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1466850" y="4612488"/>
          <a:ext cx="3378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0" name="Equation" r:id="rId5" imgW="3377880" imgH="672840" progId="Equation.DSMT4">
                  <p:embed/>
                </p:oleObj>
              </mc:Choice>
              <mc:Fallback>
                <p:oleObj name="Equation" r:id="rId5" imgW="33778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850" y="4612488"/>
                        <a:ext cx="33782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5267325" y="4566451"/>
          <a:ext cx="2146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1" name="Equation" r:id="rId7" imgW="2145960" imgH="672840" progId="Equation.DSMT4">
                  <p:embed/>
                </p:oleObj>
              </mc:Choice>
              <mc:Fallback>
                <p:oleObj name="Equation" r:id="rId7" imgW="2145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67325" y="4566451"/>
                        <a:ext cx="21463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897914" y="2336800"/>
          <a:ext cx="13589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2" name="Equation" r:id="rId9" imgW="1358640" imgH="634680" progId="Equation.DSMT4">
                  <p:embed/>
                </p:oleObj>
              </mc:Choice>
              <mc:Fallback>
                <p:oleObj name="Equation" r:id="rId9" imgW="13586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97914" y="2336800"/>
                        <a:ext cx="13589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52400" y="3140237"/>
          <a:ext cx="1181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Equation" r:id="rId11" imgW="1180800" imgH="368280" progId="Equation.DSMT4">
                  <p:embed/>
                </p:oleObj>
              </mc:Choice>
              <mc:Fallback>
                <p:oleObj name="Equation" r:id="rId11" imgW="11808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2400" y="3140237"/>
                        <a:ext cx="11811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495072" y="3180453"/>
          <a:ext cx="3560094" cy="36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Equation" r:id="rId13" imgW="3670200" imgH="380880" progId="Equation.DSMT4">
                  <p:embed/>
                </p:oleObj>
              </mc:Choice>
              <mc:Fallback>
                <p:oleObj name="Equation" r:id="rId13" imgW="3670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95072" y="3180453"/>
                        <a:ext cx="3560094" cy="369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169759" y="3000828"/>
          <a:ext cx="3810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5" name="Equation" r:id="rId15" imgW="3809880" imgH="774360" progId="Equation.DSMT4">
                  <p:embed/>
                </p:oleObj>
              </mc:Choice>
              <mc:Fallback>
                <p:oleObj name="Equation" r:id="rId15" imgW="38098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69759" y="3000828"/>
                        <a:ext cx="3810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198563" y="5345113"/>
          <a:ext cx="4287837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Equation" r:id="rId17" imgW="4711680" imgH="1358640" progId="Equation.DSMT4">
                  <p:embed/>
                </p:oleObj>
              </mc:Choice>
              <mc:Fallback>
                <p:oleObj name="Equation" r:id="rId17" imgW="471168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198563" y="5345113"/>
                        <a:ext cx="4287837" cy="1236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7532914" y="3050721"/>
            <a:ext cx="438150" cy="20806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66591" y="3416149"/>
            <a:ext cx="176353" cy="105553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5619070" y="5752893"/>
          <a:ext cx="210343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7" name="Equation" r:id="rId19" imgW="2311200" imgH="368280" progId="Equation.DSMT4">
                  <p:embed/>
                </p:oleObj>
              </mc:Choice>
              <mc:Fallback>
                <p:oleObj name="Equation" r:id="rId19" imgW="2311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19070" y="5752893"/>
                        <a:ext cx="2103438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508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Use the </a:t>
            </a:r>
            <a:r>
              <a:rPr lang="en-US" b="1" dirty="0">
                <a:solidFill>
                  <a:srgbClr val="0000FF"/>
                </a:solidFill>
              </a:rPr>
              <a:t>2-point rule</a:t>
            </a:r>
            <a:r>
              <a:rPr lang="en-US" dirty="0">
                <a:solidFill>
                  <a:srgbClr val="0000FF"/>
                </a:solidFill>
              </a:rPr>
              <a:t> to numerically calculate the PFR volume required to achieve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0500" y="2209800"/>
            <a:ext cx="8762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Use the energy </a:t>
            </a:r>
            <a:r>
              <a:rPr lang="en-US" dirty="0">
                <a:solidFill>
                  <a:srgbClr val="0000FF"/>
                </a:solidFill>
              </a:rPr>
              <a:t>balance to construct table of T as a function of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For </a:t>
            </a:r>
            <a:r>
              <a:rPr lang="en-US" u="sng" dirty="0">
                <a:solidFill>
                  <a:srgbClr val="0000FF"/>
                </a:solidFill>
              </a:rPr>
              <a:t>each X</a:t>
            </a:r>
            <a:r>
              <a:rPr lang="en-US" u="sng" baseline="-25000" dirty="0">
                <a:solidFill>
                  <a:srgbClr val="0000FF"/>
                </a:solidFill>
              </a:rPr>
              <a:t>A </a:t>
            </a:r>
            <a:r>
              <a:rPr lang="en-US" u="sng" dirty="0" smtClean="0">
                <a:solidFill>
                  <a:srgbClr val="0000FF"/>
                </a:solidFill>
              </a:rPr>
              <a:t>, calculate </a:t>
            </a:r>
            <a:r>
              <a:rPr lang="en-US" u="sng" dirty="0">
                <a:solidFill>
                  <a:srgbClr val="0000FF"/>
                </a:solidFill>
              </a:rPr>
              <a:t>k, -</a:t>
            </a:r>
            <a:r>
              <a:rPr lang="en-US" u="sng" dirty="0" err="1">
                <a:solidFill>
                  <a:srgbClr val="0000FF"/>
                </a:solidFill>
              </a:rPr>
              <a:t>r</a:t>
            </a:r>
            <a:r>
              <a:rPr lang="en-US" u="sng" baseline="-25000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and F</a:t>
            </a:r>
            <a:r>
              <a:rPr lang="en-US" baseline="-25000" dirty="0">
                <a:solidFill>
                  <a:srgbClr val="0000FF"/>
                </a:solidFill>
              </a:rPr>
              <a:t>A0</a:t>
            </a:r>
            <a:r>
              <a:rPr lang="en-US" dirty="0">
                <a:solidFill>
                  <a:srgbClr val="0000FF"/>
                </a:solidFill>
              </a:rPr>
              <a:t>/-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Use </a:t>
            </a:r>
            <a:r>
              <a:rPr lang="en-US" dirty="0">
                <a:solidFill>
                  <a:srgbClr val="0000FF"/>
                </a:solidFill>
              </a:rPr>
              <a:t>numeric evaluation to calculate </a:t>
            </a:r>
            <a:r>
              <a:rPr lang="en-US" dirty="0" smtClean="0">
                <a:solidFill>
                  <a:srgbClr val="0000FF"/>
                </a:solidFill>
              </a:rPr>
              <a:t>V</a:t>
            </a:r>
            <a:r>
              <a:rPr lang="en-US" baseline="-25000" dirty="0" smtClean="0">
                <a:solidFill>
                  <a:srgbClr val="0000FF"/>
                </a:solidFill>
              </a:rPr>
              <a:t>PFR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" y="3095457"/>
          <a:ext cx="8763001" cy="1030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1143000"/>
                <a:gridCol w="2169131"/>
                <a:gridCol w="2402138"/>
                <a:gridCol w="1753332"/>
              </a:tblGrid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r>
                        <a:rPr lang="en-US" sz="1800" baseline="-25000" dirty="0">
                          <a:effectLst/>
                        </a:rPr>
                        <a:t>A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T(K)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k(dm</a:t>
                      </a:r>
                      <a:r>
                        <a:rPr lang="en-US" sz="1800" baseline="30000" dirty="0" smtClean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/</a:t>
                      </a:r>
                      <a:r>
                        <a:rPr lang="en-US" sz="1800" dirty="0" err="1" smtClean="0">
                          <a:effectLst/>
                        </a:rPr>
                        <a:t>mol•s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(mol/dm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•s)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r>
                        <a:rPr lang="en-US" sz="1800" baseline="-25000">
                          <a:effectLst/>
                        </a:rPr>
                        <a:t>A0</a:t>
                      </a:r>
                      <a:r>
                        <a:rPr lang="en-US" sz="1800">
                          <a:effectLst/>
                        </a:rPr>
                        <a:t>/-r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294</a:t>
                      </a:r>
                      <a:r>
                        <a:rPr lang="en-US" sz="1800" baseline="0" dirty="0" smtClean="0">
                          <a:effectLst/>
                        </a:rPr>
                        <a:t>*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427.3*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0.2696*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2400" y="4095560"/>
            <a:ext cx="4150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*Calculated in CSTR portion of this proble</a:t>
            </a:r>
            <a:r>
              <a:rPr lang="en-US" sz="1600" dirty="0"/>
              <a:t>m</a:t>
            </a:r>
            <a:endParaRPr lang="en-US" sz="1600" dirty="0" smtClean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736601" y="4463142"/>
          <a:ext cx="4754333" cy="721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9" name="Equation" r:id="rId4" imgW="4851360" imgH="736560" progId="Equation.DSMT4">
                  <p:embed/>
                </p:oleObj>
              </mc:Choice>
              <mc:Fallback>
                <p:oleObj name="Equation" r:id="rId4" imgW="48513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6601" y="4463142"/>
                        <a:ext cx="4754333" cy="721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5588001" y="4494892"/>
          <a:ext cx="2140438" cy="659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0" name="Equation" r:id="rId6" imgW="2184120" imgH="672840" progId="Equation.DSMT4">
                  <p:embed/>
                </p:oleObj>
              </mc:Choice>
              <mc:Fallback>
                <p:oleObj name="Equation" r:id="rId6" imgW="218412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88001" y="4494892"/>
                        <a:ext cx="2140438" cy="659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76600" y="342318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0.00129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0867" y="5383512"/>
          <a:ext cx="205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1" name="Equation" r:id="rId8" imgW="2057400" imgH="393480" progId="Equation.DSMT4">
                  <p:embed/>
                </p:oleObj>
              </mc:Choice>
              <mc:Fallback>
                <p:oleObj name="Equation" r:id="rId8" imgW="2057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0867" y="5383512"/>
                        <a:ext cx="2057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2218268" y="5205713"/>
          <a:ext cx="6795281" cy="734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2" name="Equation" r:id="rId10" imgW="6933960" imgH="749160" progId="Equation.DSMT4">
                  <p:embed/>
                </p:oleObj>
              </mc:Choice>
              <mc:Fallback>
                <p:oleObj name="Equation" r:id="rId10" imgW="693396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18268" y="5205713"/>
                        <a:ext cx="6795281" cy="734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486400" y="343286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0.00129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1135063" y="5911850"/>
          <a:ext cx="69977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3" name="Equation" r:id="rId12" imgW="6997680" imgH="749160" progId="Equation.DSMT4">
                  <p:embed/>
                </p:oleObj>
              </mc:Choice>
              <mc:Fallback>
                <p:oleObj name="Equation" r:id="rId12" imgW="699768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35063" y="5911850"/>
                        <a:ext cx="69977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486400" y="37454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0.010784</a:t>
            </a:r>
          </a:p>
        </p:txBody>
      </p:sp>
    </p:spTree>
    <p:extLst>
      <p:ext uri="{BB962C8B-B14F-4D97-AF65-F5344CB8AC3E}">
        <p14:creationId xmlns:p14="http://schemas.microsoft.com/office/powerpoint/2010/main" val="25762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6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Use the </a:t>
            </a:r>
            <a:r>
              <a:rPr lang="en-US" b="1" dirty="0">
                <a:solidFill>
                  <a:srgbClr val="0000FF"/>
                </a:solidFill>
              </a:rPr>
              <a:t>2-point rule</a:t>
            </a:r>
            <a:r>
              <a:rPr lang="en-US" dirty="0">
                <a:solidFill>
                  <a:srgbClr val="0000FF"/>
                </a:solidFill>
              </a:rPr>
              <a:t> to numerically calculate the PFR volume required to achieve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0500" y="2209800"/>
            <a:ext cx="8762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Use the energy </a:t>
            </a:r>
            <a:r>
              <a:rPr lang="en-US" dirty="0">
                <a:solidFill>
                  <a:srgbClr val="0000FF"/>
                </a:solidFill>
              </a:rPr>
              <a:t>balance to construct table of T as a function of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For </a:t>
            </a:r>
            <a:r>
              <a:rPr lang="en-US" u="sng" dirty="0">
                <a:solidFill>
                  <a:srgbClr val="0000FF"/>
                </a:solidFill>
              </a:rPr>
              <a:t>each X</a:t>
            </a:r>
            <a:r>
              <a:rPr lang="en-US" u="sng" baseline="-25000" dirty="0">
                <a:solidFill>
                  <a:srgbClr val="0000FF"/>
                </a:solidFill>
              </a:rPr>
              <a:t>A </a:t>
            </a:r>
            <a:r>
              <a:rPr lang="en-US" u="sng" dirty="0" smtClean="0">
                <a:solidFill>
                  <a:srgbClr val="0000FF"/>
                </a:solidFill>
              </a:rPr>
              <a:t>, calculate </a:t>
            </a:r>
            <a:r>
              <a:rPr lang="en-US" dirty="0">
                <a:solidFill>
                  <a:srgbClr val="0000FF"/>
                </a:solidFill>
              </a:rPr>
              <a:t>k, -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u="sng" dirty="0">
                <a:solidFill>
                  <a:srgbClr val="0000FF"/>
                </a:solidFill>
              </a:rPr>
              <a:t>F</a:t>
            </a:r>
            <a:r>
              <a:rPr lang="en-US" u="sng" baseline="-25000" dirty="0">
                <a:solidFill>
                  <a:srgbClr val="0000FF"/>
                </a:solidFill>
              </a:rPr>
              <a:t>A0</a:t>
            </a:r>
            <a:r>
              <a:rPr lang="en-US" u="sng" dirty="0">
                <a:solidFill>
                  <a:srgbClr val="0000FF"/>
                </a:solidFill>
              </a:rPr>
              <a:t>/-</a:t>
            </a:r>
            <a:r>
              <a:rPr lang="en-US" u="sng" dirty="0" err="1">
                <a:solidFill>
                  <a:srgbClr val="0000FF"/>
                </a:solidFill>
              </a:rPr>
              <a:t>r</a:t>
            </a:r>
            <a:r>
              <a:rPr lang="en-US" u="sng" baseline="-25000" dirty="0" err="1">
                <a:solidFill>
                  <a:srgbClr val="0000FF"/>
                </a:solidFill>
              </a:rPr>
              <a:t>A</a:t>
            </a:r>
            <a:r>
              <a:rPr lang="en-US" u="sng" dirty="0">
                <a:solidFill>
                  <a:srgbClr val="0000FF"/>
                </a:solidFill>
              </a:rPr>
              <a:t> </a:t>
            </a:r>
            <a:endParaRPr lang="en-US" u="sng" dirty="0" smtClean="0">
              <a:solidFill>
                <a:srgbClr val="0000FF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Use </a:t>
            </a:r>
            <a:r>
              <a:rPr lang="en-US" dirty="0">
                <a:solidFill>
                  <a:srgbClr val="0000FF"/>
                </a:solidFill>
              </a:rPr>
              <a:t>numeric evaluation to calculate </a:t>
            </a:r>
            <a:r>
              <a:rPr lang="en-US" dirty="0" smtClean="0">
                <a:solidFill>
                  <a:srgbClr val="0000FF"/>
                </a:solidFill>
              </a:rPr>
              <a:t>V</a:t>
            </a:r>
            <a:r>
              <a:rPr lang="en-US" baseline="-25000" dirty="0" smtClean="0">
                <a:solidFill>
                  <a:srgbClr val="0000FF"/>
                </a:solidFill>
              </a:rPr>
              <a:t>PFR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" y="3095457"/>
          <a:ext cx="8763001" cy="1030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1143000"/>
                <a:gridCol w="2169131"/>
                <a:gridCol w="2402138"/>
                <a:gridCol w="1753332"/>
              </a:tblGrid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r>
                        <a:rPr lang="en-US" sz="1800" baseline="-25000" dirty="0">
                          <a:effectLst/>
                        </a:rPr>
                        <a:t>A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T(K)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k(dm</a:t>
                      </a:r>
                      <a:r>
                        <a:rPr lang="en-US" sz="1800" baseline="30000" dirty="0" smtClean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/</a:t>
                      </a:r>
                      <a:r>
                        <a:rPr lang="en-US" sz="1800" dirty="0" err="1" smtClean="0">
                          <a:effectLst/>
                        </a:rPr>
                        <a:t>mol•s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(mol/dm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•s)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r>
                        <a:rPr lang="en-US" sz="1800" baseline="-25000">
                          <a:effectLst/>
                        </a:rPr>
                        <a:t>A0</a:t>
                      </a:r>
                      <a:r>
                        <a:rPr lang="en-US" sz="1800">
                          <a:effectLst/>
                        </a:rPr>
                        <a:t>/-r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294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0.00129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0.00129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427.3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0.2696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0.010784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263422" y="4576905"/>
          <a:ext cx="1155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2" name="Equation" r:id="rId4" imgW="1155600" imgH="304560" progId="Equation.DSMT4">
                  <p:embed/>
                </p:oleObj>
              </mc:Choice>
              <mc:Fallback>
                <p:oleObj name="Equation" r:id="rId4" imgW="11556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63422" y="4576905"/>
                        <a:ext cx="1155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190500" y="5216878"/>
          <a:ext cx="40132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3" name="Equation" r:id="rId6" imgW="4012920" imgH="1130040" progId="Equation.DSMT4">
                  <p:embed/>
                </p:oleObj>
              </mc:Choice>
              <mc:Fallback>
                <p:oleObj name="Equation" r:id="rId6" imgW="401292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500" y="5216878"/>
                        <a:ext cx="4013200" cy="113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3533421" y="4347842"/>
          <a:ext cx="3111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4" name="Equation" r:id="rId8" imgW="3111480" imgH="647640" progId="Equation.DSMT4">
                  <p:embed/>
                </p:oleObj>
              </mc:Choice>
              <mc:Fallback>
                <p:oleObj name="Equation" r:id="rId8" imgW="31114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33421" y="4347842"/>
                        <a:ext cx="31115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4646788" y="5216878"/>
          <a:ext cx="43180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5" name="Equation" r:id="rId10" imgW="4317840" imgH="1130040" progId="Equation.DSMT4">
                  <p:embed/>
                </p:oleObj>
              </mc:Choice>
              <mc:Fallback>
                <p:oleObj name="Equation" r:id="rId10" imgW="431784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46788" y="5216878"/>
                        <a:ext cx="4318000" cy="113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760573" y="342157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3876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86512" y="376804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463.6</a:t>
            </a:r>
          </a:p>
        </p:txBody>
      </p:sp>
    </p:spTree>
    <p:extLst>
      <p:ext uri="{BB962C8B-B14F-4D97-AF65-F5344CB8AC3E}">
        <p14:creationId xmlns:p14="http://schemas.microsoft.com/office/powerpoint/2010/main" val="291996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The irreversible, elementary liquid-phase reaction   2A → B  is carried out adiabatically in a flow reactor with </a:t>
            </a:r>
            <a:r>
              <a:rPr lang="en-US" dirty="0" smtClean="0"/>
              <a:t>Ẇ</a:t>
            </a:r>
            <a:r>
              <a:rPr lang="en-US" baseline="-25000" dirty="0" smtClean="0"/>
              <a:t>S</a:t>
            </a:r>
            <a:r>
              <a:rPr lang="en-US" dirty="0" smtClean="0"/>
              <a:t>=0 and without </a:t>
            </a:r>
            <a:r>
              <a:rPr lang="en-US" dirty="0"/>
              <a:t>a pressure drop. </a:t>
            </a:r>
            <a:r>
              <a:rPr lang="en-US" dirty="0" smtClean="0"/>
              <a:t>The </a:t>
            </a:r>
            <a:r>
              <a:rPr lang="en-US" dirty="0"/>
              <a:t>feed contains </a:t>
            </a:r>
            <a:r>
              <a:rPr lang="en-US" dirty="0" smtClean="0"/>
              <a:t>equal molar </a:t>
            </a:r>
            <a:r>
              <a:rPr lang="en-US" dirty="0"/>
              <a:t>amounts of A and an inert liquid (I). The feed enters the reactor at 294 K with </a:t>
            </a:r>
            <a:r>
              <a:rPr lang="en-US" dirty="0">
                <a:latin typeface="Symbol" panose="05050102010706020507" pitchFamily="18" charset="2"/>
              </a:rPr>
              <a:t>u</a:t>
            </a:r>
            <a:r>
              <a:rPr lang="en-US" baseline="-25000" dirty="0"/>
              <a:t>0</a:t>
            </a:r>
            <a:r>
              <a:rPr lang="en-US" dirty="0"/>
              <a:t> = 5 dm</a:t>
            </a:r>
            <a:r>
              <a:rPr lang="en-US" baseline="30000" dirty="0"/>
              <a:t>3</a:t>
            </a:r>
            <a:r>
              <a:rPr lang="en-US" dirty="0"/>
              <a:t>/s and C</a:t>
            </a:r>
            <a:r>
              <a:rPr lang="en-US" baseline="-25000" dirty="0"/>
              <a:t>A0</a:t>
            </a:r>
            <a:r>
              <a:rPr lang="en-US" dirty="0"/>
              <a:t>= 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. </a:t>
            </a:r>
            <a:r>
              <a:rPr lang="en-US" dirty="0">
                <a:solidFill>
                  <a:srgbClr val="0000FF"/>
                </a:solidFill>
              </a:rPr>
              <a:t>Use the </a:t>
            </a:r>
            <a:r>
              <a:rPr lang="en-US" b="1" dirty="0">
                <a:solidFill>
                  <a:srgbClr val="0000FF"/>
                </a:solidFill>
              </a:rPr>
              <a:t>2-point rule</a:t>
            </a:r>
            <a:r>
              <a:rPr lang="en-US" dirty="0">
                <a:solidFill>
                  <a:srgbClr val="0000FF"/>
                </a:solidFill>
              </a:rPr>
              <a:t> to numerically calculate the PFR volume required to achieve X</a:t>
            </a:r>
            <a:r>
              <a:rPr lang="en-US" baseline="-25000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=0.8</a:t>
            </a:r>
            <a:r>
              <a:rPr lang="en-US" dirty="0" smtClean="0">
                <a:solidFill>
                  <a:srgbClr val="0000FF"/>
                </a:solidFill>
              </a:rPr>
              <a:t>? </a:t>
            </a:r>
            <a:r>
              <a:rPr lang="en-US" dirty="0" smtClean="0"/>
              <a:t>Extra info:</a:t>
            </a:r>
            <a:endParaRPr lang="en-US" dirty="0"/>
          </a:p>
          <a:p>
            <a:r>
              <a:rPr lang="en-US" dirty="0"/>
              <a:t>E = 10,000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pA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pB</a:t>
            </a:r>
            <a:r>
              <a:rPr lang="en-US" dirty="0"/>
              <a:t>= 30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pI</a:t>
            </a:r>
            <a:r>
              <a:rPr lang="en-US" dirty="0" smtClean="0"/>
              <a:t> </a:t>
            </a:r>
            <a:r>
              <a:rPr lang="en-US" dirty="0"/>
              <a:t>= 15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mol•K</a:t>
            </a:r>
            <a:r>
              <a:rPr lang="en-US" dirty="0"/>
              <a:t> </a:t>
            </a:r>
            <a:r>
              <a:rPr lang="en-US" dirty="0" smtClean="0"/>
              <a:t>∆H</a:t>
            </a:r>
            <a:r>
              <a:rPr lang="en-US" baseline="-25000" dirty="0" smtClean="0"/>
              <a:t>A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-20 kcal/</a:t>
            </a:r>
            <a:r>
              <a:rPr lang="en-US" dirty="0" err="1"/>
              <a:t>mol</a:t>
            </a:r>
            <a:r>
              <a:rPr lang="en-US" dirty="0"/>
              <a:t> 	 ∆ </a:t>
            </a:r>
            <a:r>
              <a:rPr lang="en-US" dirty="0" smtClean="0"/>
              <a:t>H</a:t>
            </a:r>
            <a:r>
              <a:rPr lang="en-US" baseline="-25000" dirty="0" smtClean="0"/>
              <a:t>B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-50 kcal/</a:t>
            </a:r>
            <a:r>
              <a:rPr lang="en-US" dirty="0" err="1"/>
              <a:t>mol</a:t>
            </a:r>
            <a:r>
              <a:rPr lang="en-US" dirty="0"/>
              <a:t> 	 </a:t>
            </a:r>
            <a:r>
              <a:rPr lang="en-US" dirty="0" smtClean="0"/>
              <a:t>∆H</a:t>
            </a:r>
            <a:r>
              <a:rPr lang="en-US" baseline="-25000" dirty="0" smtClean="0"/>
              <a:t>I</a:t>
            </a:r>
            <a:r>
              <a:rPr lang="en-US" dirty="0"/>
              <a:t>°(T</a:t>
            </a:r>
            <a:r>
              <a:rPr lang="en-US" baseline="-25000" dirty="0"/>
              <a:t>R</a:t>
            </a:r>
            <a:r>
              <a:rPr lang="en-US" dirty="0"/>
              <a:t>) = -15 </a:t>
            </a:r>
            <a:r>
              <a:rPr lang="en-US" dirty="0" smtClean="0"/>
              <a:t>kcal/</a:t>
            </a:r>
            <a:r>
              <a:rPr lang="en-US" dirty="0" err="1" smtClean="0"/>
              <a:t>mol</a:t>
            </a:r>
            <a:r>
              <a:rPr lang="en-US" dirty="0" smtClean="0"/>
              <a:t>	</a:t>
            </a:r>
          </a:p>
          <a:p>
            <a:r>
              <a:rPr lang="en-US" dirty="0" smtClean="0"/>
              <a:t>k </a:t>
            </a:r>
            <a:r>
              <a:rPr lang="en-US" dirty="0"/>
              <a:t>= 0.02 dm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 err="1"/>
              <a:t>mol•s</a:t>
            </a:r>
            <a:r>
              <a:rPr lang="en-US" dirty="0"/>
              <a:t> at 350 </a:t>
            </a:r>
            <a:r>
              <a:rPr lang="en-US" dirty="0" smtClean="0"/>
              <a:t>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43800" y="304800"/>
            <a:ext cx="1295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609600"/>
            <a:ext cx="6096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0500" y="2209800"/>
            <a:ext cx="8762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Use the energy </a:t>
            </a:r>
            <a:r>
              <a:rPr lang="en-US" dirty="0">
                <a:solidFill>
                  <a:srgbClr val="0000FF"/>
                </a:solidFill>
              </a:rPr>
              <a:t>balance to construct table of T as a function of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each X</a:t>
            </a:r>
            <a:r>
              <a:rPr lang="en-US" baseline="-25000" dirty="0">
                <a:solidFill>
                  <a:srgbClr val="0000FF"/>
                </a:solidFill>
              </a:rPr>
              <a:t>A </a:t>
            </a:r>
            <a:r>
              <a:rPr lang="en-US" dirty="0" smtClean="0">
                <a:solidFill>
                  <a:srgbClr val="0000FF"/>
                </a:solidFill>
              </a:rPr>
              <a:t>, calculate </a:t>
            </a:r>
            <a:r>
              <a:rPr lang="en-US" dirty="0">
                <a:solidFill>
                  <a:srgbClr val="0000FF"/>
                </a:solidFill>
              </a:rPr>
              <a:t>k, -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and F</a:t>
            </a:r>
            <a:r>
              <a:rPr lang="en-US" baseline="-25000" dirty="0">
                <a:solidFill>
                  <a:srgbClr val="0000FF"/>
                </a:solidFill>
              </a:rPr>
              <a:t>A0</a:t>
            </a:r>
            <a:r>
              <a:rPr lang="en-US" dirty="0">
                <a:solidFill>
                  <a:srgbClr val="0000FF"/>
                </a:solidFill>
              </a:rPr>
              <a:t>/-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Use </a:t>
            </a:r>
            <a:r>
              <a:rPr lang="en-US" u="sng" dirty="0">
                <a:solidFill>
                  <a:srgbClr val="0000FF"/>
                </a:solidFill>
              </a:rPr>
              <a:t>numeric evaluation to calculate </a:t>
            </a:r>
            <a:r>
              <a:rPr lang="en-US" u="sng" dirty="0" smtClean="0">
                <a:solidFill>
                  <a:srgbClr val="0000FF"/>
                </a:solidFill>
              </a:rPr>
              <a:t>V</a:t>
            </a:r>
            <a:r>
              <a:rPr lang="en-US" u="sng" baseline="-25000" dirty="0" smtClean="0">
                <a:solidFill>
                  <a:srgbClr val="0000FF"/>
                </a:solidFill>
              </a:rPr>
              <a:t>PFR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" y="3095457"/>
          <a:ext cx="8763001" cy="1030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1143000"/>
                <a:gridCol w="2169131"/>
                <a:gridCol w="2402138"/>
                <a:gridCol w="1753332"/>
              </a:tblGrid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r>
                        <a:rPr lang="en-US" sz="1800" baseline="-25000" dirty="0">
                          <a:effectLst/>
                        </a:rPr>
                        <a:t>A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T(K)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k(dm</a:t>
                      </a:r>
                      <a:r>
                        <a:rPr lang="en-US" sz="1800" baseline="30000" dirty="0" smtClean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/</a:t>
                      </a:r>
                      <a:r>
                        <a:rPr lang="en-US" sz="1800" dirty="0" err="1" smtClean="0">
                          <a:effectLst/>
                        </a:rPr>
                        <a:t>mol•s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(mol/dm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•s)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r>
                        <a:rPr lang="en-US" sz="1800" baseline="-25000">
                          <a:effectLst/>
                        </a:rPr>
                        <a:t>A0</a:t>
                      </a:r>
                      <a:r>
                        <a:rPr lang="en-US" sz="1800">
                          <a:effectLst/>
                        </a:rPr>
                        <a:t>/-r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(dm</a:t>
                      </a:r>
                      <a:r>
                        <a:rPr lang="en-US" sz="1800" baseline="300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294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0.00129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0.00129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3876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3594"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0.8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427.3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0.2696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0.010784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463.6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33350" y="4267200"/>
          <a:ext cx="8877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4" imgW="8877240" imgH="939600" progId="Equation.DSMT4">
                  <p:embed/>
                </p:oleObj>
              </mc:Choice>
              <mc:Fallback>
                <p:oleObj name="Equation" r:id="rId4" imgW="88772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350" y="4267200"/>
                        <a:ext cx="88773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2755900" y="5181600"/>
          <a:ext cx="3632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6" name="Equation" r:id="rId6" imgW="3632040" imgH="571320" progId="Equation.DSMT4">
                  <p:embed/>
                </p:oleObj>
              </mc:Choice>
              <mc:Fallback>
                <p:oleObj name="Equation" r:id="rId6" imgW="36320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55900" y="5181600"/>
                        <a:ext cx="3632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3810000" y="5867400"/>
          <a:ext cx="2133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7" name="Equation" r:id="rId8" imgW="2133360" imgH="419040" progId="Equation.DSMT4">
                  <p:embed/>
                </p:oleObj>
              </mc:Choice>
              <mc:Fallback>
                <p:oleObj name="Equation" r:id="rId8" imgW="2133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10000" y="5867400"/>
                        <a:ext cx="21336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7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</a:t>
            </a:r>
            <a:r>
              <a:rPr lang="en-US" dirty="0">
                <a:solidFill>
                  <a:schemeClr val="tx1"/>
                </a:solidFill>
              </a:rPr>
              <a:t>: Relate T to Conversion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26672"/>
              </p:ext>
            </p:extLst>
          </p:nvPr>
        </p:nvGraphicFramePr>
        <p:xfrm>
          <a:off x="1257300" y="1784201"/>
          <a:ext cx="4470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1" name="Equation" r:id="rId3" imgW="4470120" imgH="355320" progId="Equation.DSMT4">
                  <p:embed/>
                </p:oleObj>
              </mc:Choice>
              <mc:Fallback>
                <p:oleObj name="Equation" r:id="rId3" imgW="4470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784201"/>
                        <a:ext cx="44704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921654"/>
              </p:ext>
            </p:extLst>
          </p:nvPr>
        </p:nvGraphicFramePr>
        <p:xfrm>
          <a:off x="6172200" y="1631801"/>
          <a:ext cx="177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2" name="Equation" r:id="rId5" imgW="1777680" imgH="698400" progId="Equation.DSMT4">
                  <p:embed/>
                </p:oleObj>
              </mc:Choice>
              <mc:Fallback>
                <p:oleObj name="Equation" r:id="rId5" imgW="1777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31801"/>
                        <a:ext cx="177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6437" y="2482701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X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=0, then:</a:t>
            </a:r>
          </a:p>
        </p:txBody>
      </p:sp>
      <p:graphicFrame>
        <p:nvGraphicFramePr>
          <p:cNvPr id="717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579745"/>
              </p:ext>
            </p:extLst>
          </p:nvPr>
        </p:nvGraphicFramePr>
        <p:xfrm>
          <a:off x="2882900" y="990600"/>
          <a:ext cx="3273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3" name="Equation" r:id="rId7" imgW="3276360" imgH="685800" progId="Equation.DSMT4">
                  <p:embed/>
                </p:oleObj>
              </mc:Choice>
              <mc:Fallback>
                <p:oleObj name="Equation" r:id="rId7" imgW="32763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990600"/>
                        <a:ext cx="32734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09600" y="1143000"/>
            <a:ext cx="2065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/>
              <a:t>Steady </a:t>
            </a:r>
            <a:r>
              <a:rPr kumimoji="1" lang="en-GB" altLang="zh-TW" sz="2000" dirty="0" smtClean="0"/>
              <a:t>state:</a:t>
            </a:r>
            <a:endParaRPr kumimoji="1" lang="en-GB" altLang="zh-TW" sz="2000" dirty="0"/>
          </a:p>
        </p:txBody>
      </p:sp>
      <p:graphicFrame>
        <p:nvGraphicFramePr>
          <p:cNvPr id="717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58747"/>
              </p:ext>
            </p:extLst>
          </p:nvPr>
        </p:nvGraphicFramePr>
        <p:xfrm>
          <a:off x="2376488" y="2305050"/>
          <a:ext cx="56562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4" name="Equation" r:id="rId9" imgW="5663880" imgH="761760" progId="Equation.DSMT4">
                  <p:embed/>
                </p:oleObj>
              </mc:Choice>
              <mc:Fallback>
                <p:oleObj name="Equation" r:id="rId9" imgW="5663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2305050"/>
                        <a:ext cx="56562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392776"/>
              </p:ext>
            </p:extLst>
          </p:nvPr>
        </p:nvGraphicFramePr>
        <p:xfrm>
          <a:off x="2243138" y="3933825"/>
          <a:ext cx="599916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5" name="Equation" r:id="rId11" imgW="6006960" imgH="787320" progId="Equation.DSMT4">
                  <p:embed/>
                </p:oleObj>
              </mc:Choice>
              <mc:Fallback>
                <p:oleObj name="Equation" r:id="rId11" imgW="60069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3933825"/>
                        <a:ext cx="599916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274804"/>
              </p:ext>
            </p:extLst>
          </p:nvPr>
        </p:nvGraphicFramePr>
        <p:xfrm>
          <a:off x="1468438" y="3109764"/>
          <a:ext cx="62134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6" name="Equation" r:id="rId13" imgW="6222960" imgH="723600" progId="Equation.DSMT4">
                  <p:embed/>
                </p:oleObj>
              </mc:Choice>
              <mc:Fallback>
                <p:oleObj name="Equation" r:id="rId13" imgW="62229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3109764"/>
                        <a:ext cx="621347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6760028" y="4017587"/>
            <a:ext cx="676656" cy="685800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66307"/>
              </p:ext>
            </p:extLst>
          </p:nvPr>
        </p:nvGraphicFramePr>
        <p:xfrm>
          <a:off x="5175250" y="4726791"/>
          <a:ext cx="3111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7" name="Equation" r:id="rId15" imgW="3111480" imgH="355320" progId="Equation.DSMT4">
                  <p:embed/>
                </p:oleObj>
              </mc:Choice>
              <mc:Fallback>
                <p:oleObj name="Equation" r:id="rId15" imgW="3111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4726791"/>
                        <a:ext cx="31115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6400" y="3930501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Total energy balance (TEB)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209800" y="4495800"/>
            <a:ext cx="404035" cy="3048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2705" y="4724515"/>
            <a:ext cx="2061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0 at steady state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4800" y="3092301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Multiply out:</a:t>
            </a:r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315368"/>
              </p:ext>
            </p:extLst>
          </p:nvPr>
        </p:nvGraphicFramePr>
        <p:xfrm>
          <a:off x="1584326" y="5082540"/>
          <a:ext cx="59753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8" name="Equation" r:id="rId17" imgW="5981400" imgH="685800" progId="Equation.DSMT4">
                  <p:embed/>
                </p:oleObj>
              </mc:Choice>
              <mc:Fallback>
                <p:oleObj name="Equation" r:id="rId17" imgW="59814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6" y="5082540"/>
                        <a:ext cx="59753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40"/>
          <p:cNvGrpSpPr/>
          <p:nvPr/>
        </p:nvGrpSpPr>
        <p:grpSpPr>
          <a:xfrm>
            <a:off x="762000" y="5702895"/>
            <a:ext cx="6967210" cy="923330"/>
            <a:chOff x="152400" y="4677912"/>
            <a:chExt cx="6967210" cy="923330"/>
          </a:xfrm>
        </p:grpSpPr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152400" y="484899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 Box 23"/>
            <p:cNvSpPr txBox="1">
              <a:spLocks noChangeArrowheads="1"/>
            </p:cNvSpPr>
            <p:nvPr/>
          </p:nvSpPr>
          <p:spPr bwMode="auto">
            <a:xfrm>
              <a:off x="2744969" y="4821596"/>
              <a:ext cx="98883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shaft work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0" name="Text Box 25"/>
            <p:cNvSpPr txBox="1">
              <a:spLocks noChangeArrowheads="1"/>
            </p:cNvSpPr>
            <p:nvPr/>
          </p:nvSpPr>
          <p:spPr bwMode="auto">
            <a:xfrm>
              <a:off x="3604435" y="4677912"/>
              <a:ext cx="160197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added by flow 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5334000" y="4677912"/>
              <a:ext cx="178561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removed by flow 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33600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04235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08564" y="49559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05199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48590" y="492480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65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 Q in a CSTR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262918" y="256586"/>
            <a:ext cx="27432" cy="2743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u="sng" dirty="0"/>
              <a:t>CSTR</a:t>
            </a:r>
            <a:r>
              <a:rPr kumimoji="1" lang="en-GB" altLang="zh-TW" sz="2000" dirty="0"/>
              <a:t> with a heat </a:t>
            </a:r>
            <a:r>
              <a:rPr kumimoji="1" lang="en-GB" altLang="zh-TW" sz="2000" dirty="0" smtClean="0"/>
              <a:t>exchanger, perfectly mixed inside and outside of reactor </a:t>
            </a:r>
            <a:endParaRPr kumimoji="1" lang="en-GB" altLang="zh-TW" sz="2000" dirty="0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648200" y="1676400"/>
            <a:ext cx="4148137" cy="2430463"/>
            <a:chOff x="3071" y="800"/>
            <a:chExt cx="2613" cy="1531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3865" y="896"/>
              <a:ext cx="1372" cy="1395"/>
            </a:xfrm>
            <a:prstGeom prst="can">
              <a:avLst>
                <a:gd name="adj" fmla="val 25419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3961" y="960"/>
              <a:ext cx="1193" cy="1255"/>
            </a:xfrm>
            <a:prstGeom prst="can">
              <a:avLst>
                <a:gd name="adj" fmla="val 26299"/>
              </a:avLst>
            </a:prstGeom>
            <a:solidFill>
              <a:srgbClr val="00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kumimoji="1" lang="en-GB" altLang="zh-TW" sz="1800"/>
                <a:t>             T, X</a:t>
              </a: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3071" y="1255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343" y="954"/>
              <a:ext cx="3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F</a:t>
              </a:r>
              <a:r>
                <a:rPr kumimoji="1" lang="en-GB" altLang="zh-TW" sz="1800" baseline="-25000"/>
                <a:t>A0</a:t>
              </a:r>
              <a:endParaRPr kumimoji="1" lang="en-GB" altLang="zh-TW" sz="1800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4413" y="800"/>
              <a:ext cx="600" cy="11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178" y="1750"/>
              <a:ext cx="258" cy="241"/>
            </a:xfrm>
            <a:custGeom>
              <a:avLst/>
              <a:gdLst>
                <a:gd name="T0" fmla="*/ 237 w 258"/>
                <a:gd name="T1" fmla="*/ 188 h 241"/>
                <a:gd name="T2" fmla="*/ 159 w 258"/>
                <a:gd name="T3" fmla="*/ 16 h 241"/>
                <a:gd name="T4" fmla="*/ 35 w 258"/>
                <a:gd name="T5" fmla="*/ 94 h 241"/>
                <a:gd name="T6" fmla="*/ 35 w 258"/>
                <a:gd name="T7" fmla="*/ 227 h 241"/>
                <a:gd name="T8" fmla="*/ 237 w 258"/>
                <a:gd name="T9" fmla="*/ 188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241"/>
                <a:gd name="T17" fmla="*/ 258 w 258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241">
                  <a:moveTo>
                    <a:pt x="237" y="188"/>
                  </a:moveTo>
                  <a:cubicBezTo>
                    <a:pt x="258" y="153"/>
                    <a:pt x="193" y="32"/>
                    <a:pt x="159" y="16"/>
                  </a:cubicBezTo>
                  <a:cubicBezTo>
                    <a:pt x="125" y="0"/>
                    <a:pt x="56" y="59"/>
                    <a:pt x="35" y="94"/>
                  </a:cubicBezTo>
                  <a:cubicBezTo>
                    <a:pt x="14" y="129"/>
                    <a:pt x="0" y="213"/>
                    <a:pt x="35" y="227"/>
                  </a:cubicBezTo>
                  <a:cubicBezTo>
                    <a:pt x="70" y="241"/>
                    <a:pt x="216" y="223"/>
                    <a:pt x="237" y="188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401" y="1856"/>
              <a:ext cx="249" cy="240"/>
            </a:xfrm>
            <a:custGeom>
              <a:avLst/>
              <a:gdLst>
                <a:gd name="T0" fmla="*/ 22 w 249"/>
                <a:gd name="T1" fmla="*/ 74 h 240"/>
                <a:gd name="T2" fmla="*/ 178 w 249"/>
                <a:gd name="T3" fmla="*/ 4 h 240"/>
                <a:gd name="T4" fmla="*/ 248 w 249"/>
                <a:gd name="T5" fmla="*/ 97 h 240"/>
                <a:gd name="T6" fmla="*/ 186 w 249"/>
                <a:gd name="T7" fmla="*/ 222 h 240"/>
                <a:gd name="T8" fmla="*/ 46 w 249"/>
                <a:gd name="T9" fmla="*/ 207 h 240"/>
                <a:gd name="T10" fmla="*/ 22 w 249"/>
                <a:gd name="T11" fmla="*/ 74 h 2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9"/>
                <a:gd name="T19" fmla="*/ 0 h 240"/>
                <a:gd name="T20" fmla="*/ 249 w 249"/>
                <a:gd name="T21" fmla="*/ 240 h 2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9" h="240">
                  <a:moveTo>
                    <a:pt x="22" y="74"/>
                  </a:moveTo>
                  <a:cubicBezTo>
                    <a:pt x="44" y="40"/>
                    <a:pt x="140" y="0"/>
                    <a:pt x="178" y="4"/>
                  </a:cubicBezTo>
                  <a:cubicBezTo>
                    <a:pt x="216" y="8"/>
                    <a:pt x="247" y="61"/>
                    <a:pt x="248" y="97"/>
                  </a:cubicBezTo>
                  <a:cubicBezTo>
                    <a:pt x="249" y="133"/>
                    <a:pt x="220" y="204"/>
                    <a:pt x="186" y="222"/>
                  </a:cubicBezTo>
                  <a:cubicBezTo>
                    <a:pt x="152" y="240"/>
                    <a:pt x="73" y="232"/>
                    <a:pt x="46" y="207"/>
                  </a:cubicBezTo>
                  <a:cubicBezTo>
                    <a:pt x="19" y="182"/>
                    <a:pt x="0" y="108"/>
                    <a:pt x="22" y="74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995" y="2065"/>
              <a:ext cx="42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5304" y="2100"/>
              <a:ext cx="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T, X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077" y="1543"/>
              <a:ext cx="7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343" y="1321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 smtClean="0"/>
                <a:t>T</a:t>
              </a:r>
              <a:r>
                <a:rPr kumimoji="1" lang="en-GB" altLang="zh-TW" sz="1800" baseline="-25000" dirty="0" smtClean="0"/>
                <a:t>a</a:t>
              </a:r>
              <a:endParaRPr kumimoji="1" lang="en-GB" altLang="zh-TW" sz="1800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5198" y="1788"/>
              <a:ext cx="35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242" y="1518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 smtClean="0"/>
                <a:t>T</a:t>
              </a:r>
              <a:r>
                <a:rPr kumimoji="1" lang="en-GB" altLang="zh-TW" sz="1800" baseline="-25000" dirty="0" smtClean="0"/>
                <a:t>a</a:t>
              </a:r>
              <a:endParaRPr kumimoji="1" lang="en-GB" altLang="zh-TW" sz="18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81000" y="4126243"/>
            <a:ext cx="8458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GB" altLang="zh-TW" sz="2000" dirty="0" smtClean="0"/>
              <a:t>The heat flow</a:t>
            </a:r>
            <a:r>
              <a:rPr lang="en-GB" altLang="zh-TW" sz="2000" b="1" i="1" dirty="0" smtClean="0"/>
              <a:t> </a:t>
            </a:r>
            <a:r>
              <a:rPr lang="en-GB" altLang="zh-TW" sz="2000" b="1" dirty="0" smtClean="0"/>
              <a:t>to</a:t>
            </a:r>
            <a:r>
              <a:rPr lang="en-GB" altLang="zh-TW" sz="2000" dirty="0" smtClean="0"/>
              <a:t> the reactor is in terms of: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 </a:t>
            </a:r>
            <a:r>
              <a:rPr lang="en-GB" altLang="zh-TW" sz="2000" dirty="0" smtClean="0">
                <a:solidFill>
                  <a:srgbClr val="0000FF"/>
                </a:solidFill>
              </a:rPr>
              <a:t>Overall heat-transfer coefficient, </a:t>
            </a:r>
            <a:r>
              <a:rPr lang="en-GB" altLang="zh-TW" sz="2000" i="1" dirty="0" smtClean="0">
                <a:solidFill>
                  <a:srgbClr val="0000FF"/>
                </a:solidFill>
              </a:rPr>
              <a:t>U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 </a:t>
            </a:r>
            <a:r>
              <a:rPr lang="en-GB" altLang="zh-TW" sz="2000" dirty="0" smtClean="0">
                <a:solidFill>
                  <a:srgbClr val="7030A0"/>
                </a:solidFill>
              </a:rPr>
              <a:t>Heat-exchange area, </a:t>
            </a:r>
            <a:r>
              <a:rPr lang="en-GB" altLang="zh-TW" sz="2000" i="1" dirty="0" smtClean="0">
                <a:solidFill>
                  <a:srgbClr val="7030A0"/>
                </a:solidFill>
              </a:rPr>
              <a:t>A</a:t>
            </a:r>
          </a:p>
          <a:p>
            <a:pPr marL="114300" indent="-114300"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Difference between the </a:t>
            </a:r>
            <a:r>
              <a:rPr lang="en-GB" altLang="zh-TW" sz="2000" u="sng" dirty="0" smtClean="0"/>
              <a:t>ambient temperature in the heat jacket</a:t>
            </a:r>
            <a:r>
              <a:rPr lang="en-GB" altLang="zh-TW" sz="2000" dirty="0" smtClean="0"/>
              <a:t>, </a:t>
            </a:r>
            <a:r>
              <a:rPr lang="en-GB" altLang="zh-TW" sz="2000" i="1" u="sng" dirty="0" smtClean="0"/>
              <a:t>T</a:t>
            </a:r>
            <a:r>
              <a:rPr lang="en-GB" altLang="zh-TW" sz="2000" i="1" u="sng" baseline="-25000" dirty="0" smtClean="0"/>
              <a:t>a</a:t>
            </a:r>
            <a:r>
              <a:rPr lang="en-GB" altLang="zh-TW" sz="2000" dirty="0" smtClean="0"/>
              <a:t>, and </a:t>
            </a:r>
            <a:r>
              <a:rPr lang="en-GB" altLang="zh-TW" sz="2000" u="sng" dirty="0" err="1" smtClean="0"/>
              <a:t>rxn</a:t>
            </a:r>
            <a:r>
              <a:rPr lang="en-GB" altLang="zh-TW" sz="2000" u="sng" dirty="0" smtClean="0"/>
              <a:t> temperature</a:t>
            </a:r>
            <a:r>
              <a:rPr lang="en-GB" altLang="zh-TW" sz="2000" dirty="0" smtClean="0"/>
              <a:t>, </a:t>
            </a:r>
            <a:r>
              <a:rPr lang="en-GB" altLang="zh-TW" sz="2000" i="1" u="sng" dirty="0" smtClean="0"/>
              <a:t>T</a:t>
            </a:r>
            <a:endParaRPr lang="en-GB" altLang="zh-TW" sz="2000" u="sng" dirty="0" smtClean="0"/>
          </a:p>
        </p:txBody>
      </p:sp>
      <p:graphicFrame>
        <p:nvGraphicFramePr>
          <p:cNvPr id="10243" name="Object 19"/>
          <p:cNvGraphicFramePr>
            <a:graphicFrameLocks noChangeAspect="1"/>
          </p:cNvGraphicFramePr>
          <p:nvPr>
            <p:extLst/>
          </p:nvPr>
        </p:nvGraphicFramePr>
        <p:xfrm>
          <a:off x="1373188" y="2438400"/>
          <a:ext cx="25717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4" name="Equation" r:id="rId3" imgW="1688760" imgH="368280" progId="Equation.DSMT4">
                  <p:embed/>
                </p:oleObj>
              </mc:Choice>
              <mc:Fallback>
                <p:oleObj name="Equation" r:id="rId3" imgW="1688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38400"/>
                        <a:ext cx="25717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04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17"/>
          <p:cNvSpPr txBox="1">
            <a:spLocks noChangeArrowheads="1"/>
          </p:cNvSpPr>
          <p:nvPr/>
        </p:nvSpPr>
        <p:spPr bwMode="auto">
          <a:xfrm>
            <a:off x="564173" y="1106269"/>
            <a:ext cx="66982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en-GB" altLang="zh-TW" sz="2000" dirty="0"/>
              <a:t>Integrate the heat flux equation along the length of the reactor to obtain the total heat added to the reactor :</a:t>
            </a:r>
          </a:p>
        </p:txBody>
      </p:sp>
      <p:graphicFrame>
        <p:nvGraphicFramePr>
          <p:cNvPr id="19458" name="Object 18"/>
          <p:cNvGraphicFramePr>
            <a:graphicFrameLocks noChangeAspect="1"/>
          </p:cNvGraphicFramePr>
          <p:nvPr/>
        </p:nvGraphicFramePr>
        <p:xfrm>
          <a:off x="3124200" y="1905000"/>
          <a:ext cx="39576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0" name="Equation" r:id="rId3" imgW="4216320" imgH="406080" progId="Equation.DSMT4">
                  <p:embed/>
                </p:oleObj>
              </mc:Choice>
              <mc:Fallback>
                <p:oleObj name="Equation" r:id="rId3" imgW="42163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05000"/>
                        <a:ext cx="395763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Line 19"/>
          <p:cNvSpPr>
            <a:spLocks noChangeShapeType="1"/>
          </p:cNvSpPr>
          <p:nvPr/>
        </p:nvSpPr>
        <p:spPr bwMode="auto">
          <a:xfrm>
            <a:off x="342900" y="3657600"/>
            <a:ext cx="860913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33"/>
          <p:cNvSpPr>
            <a:spLocks noChangeArrowheads="1"/>
          </p:cNvSpPr>
          <p:nvPr/>
        </p:nvSpPr>
        <p:spPr bwMode="auto">
          <a:xfrm rot="5400000">
            <a:off x="1011970" y="1490175"/>
            <a:ext cx="854075" cy="1817077"/>
          </a:xfrm>
          <a:prstGeom prst="can">
            <a:avLst>
              <a:gd name="adj" fmla="val 16241"/>
            </a:avLst>
          </a:prstGeom>
          <a:solidFill>
            <a:srgbClr val="666633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59" name="Object 34"/>
          <p:cNvGraphicFramePr>
            <a:graphicFrameLocks noChangeAspect="1"/>
          </p:cNvGraphicFramePr>
          <p:nvPr>
            <p:extLst/>
          </p:nvPr>
        </p:nvGraphicFramePr>
        <p:xfrm>
          <a:off x="609600" y="3940380"/>
          <a:ext cx="16367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1" name="Equation" r:id="rId5" imgW="1765080" imgH="647640" progId="Equation.DSMT4">
                  <p:embed/>
                </p:oleObj>
              </mc:Choice>
              <mc:Fallback>
                <p:oleObj name="Equation" r:id="rId5" imgW="17650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40380"/>
                        <a:ext cx="1636713" cy="6492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35"/>
          <p:cNvSpPr txBox="1">
            <a:spLocks noChangeArrowheads="1"/>
          </p:cNvSpPr>
          <p:nvPr/>
        </p:nvSpPr>
        <p:spPr bwMode="auto">
          <a:xfrm>
            <a:off x="2448658" y="3886200"/>
            <a:ext cx="5764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Heat transfer to a </a:t>
            </a:r>
            <a:r>
              <a:rPr kumimoji="1" lang="en-GB" altLang="zh-TW" sz="2000" dirty="0" smtClean="0"/>
              <a:t>perfectly mixed PFR in a jacket</a:t>
            </a:r>
            <a:endParaRPr kumimoji="1" lang="en-GB" altLang="zh-TW" sz="2000" dirty="0"/>
          </a:p>
        </p:txBody>
      </p:sp>
      <p:sp>
        <p:nvSpPr>
          <p:cNvPr id="19466" name="Text Box 36"/>
          <p:cNvSpPr txBox="1">
            <a:spLocks noChangeArrowheads="1"/>
          </p:cNvSpPr>
          <p:nvPr/>
        </p:nvSpPr>
        <p:spPr bwMode="auto">
          <a:xfrm>
            <a:off x="2743200" y="2495490"/>
            <a:ext cx="5721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a: heat-exchange area per unit volume of reactor</a:t>
            </a:r>
          </a:p>
        </p:txBody>
      </p:sp>
      <p:sp>
        <p:nvSpPr>
          <p:cNvPr id="19467" name="Text Box 37"/>
          <p:cNvSpPr txBox="1">
            <a:spLocks noChangeArrowheads="1"/>
          </p:cNvSpPr>
          <p:nvPr/>
        </p:nvSpPr>
        <p:spPr bwMode="auto">
          <a:xfrm>
            <a:off x="2448659" y="4281488"/>
            <a:ext cx="5226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a </a:t>
            </a:r>
            <a:r>
              <a:rPr kumimoji="1" lang="en-GB" altLang="zh-TW" sz="2000" dirty="0" smtClean="0"/>
              <a:t>tubular </a:t>
            </a:r>
            <a:r>
              <a:rPr kumimoji="1" lang="en-GB" altLang="zh-TW" sz="2000" dirty="0"/>
              <a:t>reactor of diameter D, a = 4 / D</a:t>
            </a:r>
          </a:p>
        </p:txBody>
      </p:sp>
      <p:sp>
        <p:nvSpPr>
          <p:cNvPr id="19468" name="Line 38"/>
          <p:cNvSpPr>
            <a:spLocks noChangeShapeType="1"/>
          </p:cNvSpPr>
          <p:nvPr/>
        </p:nvSpPr>
        <p:spPr bwMode="auto">
          <a:xfrm>
            <a:off x="354624" y="5062598"/>
            <a:ext cx="8597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39"/>
          <p:cNvSpPr txBox="1">
            <a:spLocks noChangeArrowheads="1"/>
          </p:cNvSpPr>
          <p:nvPr/>
        </p:nvSpPr>
        <p:spPr bwMode="auto">
          <a:xfrm>
            <a:off x="394189" y="5257800"/>
            <a:ext cx="55948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</a:t>
            </a:r>
            <a:r>
              <a:rPr kumimoji="1" lang="en-GB" altLang="zh-TW" sz="2000" dirty="0" smtClean="0"/>
              <a:t>a jacketed PBR (perfectly mixed in jacket):</a:t>
            </a:r>
            <a:endParaRPr kumimoji="1" lang="en-GB" altLang="zh-TW" sz="2000" dirty="0"/>
          </a:p>
        </p:txBody>
      </p:sp>
      <p:graphicFrame>
        <p:nvGraphicFramePr>
          <p:cNvPr id="19460" name="Object 40"/>
          <p:cNvGraphicFramePr>
            <a:graphicFrameLocks noChangeAspect="1"/>
          </p:cNvGraphicFramePr>
          <p:nvPr>
            <p:extLst/>
          </p:nvPr>
        </p:nvGraphicFramePr>
        <p:xfrm>
          <a:off x="2286000" y="5715000"/>
          <a:ext cx="26971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2" name="Equation" r:id="rId7" imgW="2920680" imgH="723600" progId="Equation.DSMT4">
                  <p:embed/>
                </p:oleObj>
              </mc:Choice>
              <mc:Fallback>
                <p:oleObj name="Equation" r:id="rId7" imgW="29206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715000"/>
                        <a:ext cx="2697162" cy="723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Text Box 42"/>
          <p:cNvSpPr txBox="1">
            <a:spLocks noChangeArrowheads="1"/>
          </p:cNvSpPr>
          <p:nvPr/>
        </p:nvSpPr>
        <p:spPr bwMode="auto">
          <a:xfrm>
            <a:off x="5136174" y="5829300"/>
            <a:ext cx="27606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Heat transfer to a PBR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GB" altLang="zh-TW" dirty="0" smtClean="0">
                <a:solidFill>
                  <a:schemeClr val="tx1"/>
                </a:solidFill>
              </a:rPr>
              <a:t>Review: Tubular Reactors (PFR/PBR):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24400" y="2895600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3" name="Equation" r:id="rId9" imgW="660240" imgH="609480" progId="Equation.DSMT4">
                  <p:embed/>
                </p:oleObj>
              </mc:Choice>
              <mc:Fallback>
                <p:oleObj name="Equation" r:id="rId9" imgW="660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895600"/>
                        <a:ext cx="660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90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L12: </a:t>
            </a:r>
            <a:r>
              <a:rPr lang="en-US" dirty="0" err="1" smtClean="0"/>
              <a:t>Nonisothermal</a:t>
            </a:r>
            <a:r>
              <a:rPr lang="en-US" dirty="0" smtClean="0"/>
              <a:t> Reactor Design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3716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Steady–state total energy balance (TEB):</a:t>
            </a:r>
            <a:endParaRPr lang="en-US" sz="2000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660592"/>
              </p:ext>
            </p:extLst>
          </p:nvPr>
        </p:nvGraphicFramePr>
        <p:xfrm>
          <a:off x="1243013" y="1708150"/>
          <a:ext cx="66595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4" name="Equation" r:id="rId3" imgW="6667200" imgH="761760" progId="Equation.DSMT4">
                  <p:embed/>
                </p:oleObj>
              </mc:Choice>
              <mc:Fallback>
                <p:oleObj name="Equation" r:id="rId3" imgW="66672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1708150"/>
                        <a:ext cx="66595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4800" y="2887223"/>
            <a:ext cx="3286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 a particular temperature:</a:t>
            </a: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887018"/>
              </p:ext>
            </p:extLst>
          </p:nvPr>
        </p:nvGraphicFramePr>
        <p:xfrm>
          <a:off x="3633787" y="2885636"/>
          <a:ext cx="497681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5" name="Equation" r:id="rId5" imgW="4927320" imgH="482400" progId="Equation.DSMT4">
                  <p:embed/>
                </p:oleObj>
              </mc:Choice>
              <mc:Fallback>
                <p:oleObj name="Equation" r:id="rId5" imgW="49273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87" y="2885636"/>
                        <a:ext cx="4976813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005798"/>
              </p:ext>
            </p:extLst>
          </p:nvPr>
        </p:nvGraphicFramePr>
        <p:xfrm>
          <a:off x="893763" y="3446463"/>
          <a:ext cx="59150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6" name="Equation" r:id="rId7" imgW="5867280" imgH="558720" progId="Equation.DSMT4">
                  <p:embed/>
                </p:oleObj>
              </mc:Choice>
              <mc:Fallback>
                <p:oleObj name="Equation" r:id="rId7" imgW="586728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3446463"/>
                        <a:ext cx="59150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744456"/>
              </p:ext>
            </p:extLst>
          </p:nvPr>
        </p:nvGraphicFramePr>
        <p:xfrm>
          <a:off x="2063750" y="3983038"/>
          <a:ext cx="64071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7" name="Equation" r:id="rId9" imgW="6413400" imgH="952200" progId="Equation.DSMT4">
                  <p:embed/>
                </p:oleObj>
              </mc:Choice>
              <mc:Fallback>
                <p:oleObj name="Equation" r:id="rId9" imgW="64134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983038"/>
                        <a:ext cx="64071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488519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For a SS </a:t>
            </a:r>
            <a:r>
              <a:rPr lang="en-US" sz="2000" dirty="0" err="1" smtClean="0"/>
              <a:t>nonisotherm</a:t>
            </a:r>
            <a:r>
              <a:rPr lang="en-US" sz="2000" dirty="0" smtClean="0"/>
              <a:t> flow reactor:</a:t>
            </a:r>
          </a:p>
        </p:txBody>
      </p:sp>
      <p:graphicFrame>
        <p:nvGraphicFramePr>
          <p:cNvPr id="308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303787"/>
              </p:ext>
            </p:extLst>
          </p:nvPr>
        </p:nvGraphicFramePr>
        <p:xfrm>
          <a:off x="2882900" y="4876800"/>
          <a:ext cx="54181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8" name="Equation" r:id="rId11" imgW="5422680" imgH="787320" progId="Equation.DSMT4">
                  <p:embed/>
                </p:oleObj>
              </mc:Choice>
              <mc:Fallback>
                <p:oleObj name="Equation" r:id="rId11" imgW="542268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4876800"/>
                        <a:ext cx="541813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86627" y="990600"/>
            <a:ext cx="7170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Goal</a:t>
            </a:r>
            <a:r>
              <a:rPr lang="en-US" sz="2000" dirty="0" smtClean="0">
                <a:solidFill>
                  <a:srgbClr val="7030A0"/>
                </a:solidFill>
              </a:rPr>
              <a:t>: Use TEB to design </a:t>
            </a:r>
            <a:r>
              <a:rPr lang="en-US" sz="2000" dirty="0" err="1" smtClean="0">
                <a:solidFill>
                  <a:srgbClr val="7030A0"/>
                </a:solidFill>
              </a:rPr>
              <a:t>nonisothermal</a:t>
            </a:r>
            <a:r>
              <a:rPr lang="en-US" sz="2000" dirty="0" smtClean="0">
                <a:solidFill>
                  <a:srgbClr val="7030A0"/>
                </a:solidFill>
              </a:rPr>
              <a:t> steady-state reactors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9285" y="2446210"/>
            <a:ext cx="7425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Needs to be “simplified” before we can apply it to reactor design</a:t>
            </a:r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128682"/>
              </p:ext>
            </p:extLst>
          </p:nvPr>
        </p:nvGraphicFramePr>
        <p:xfrm>
          <a:off x="2935288" y="5638800"/>
          <a:ext cx="5607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9" name="Equation" r:id="rId13" imgW="5613120" imgH="685800" progId="Equation.DSMT4">
                  <p:embed/>
                </p:oleObj>
              </mc:Choice>
              <mc:Fallback>
                <p:oleObj name="Equation" r:id="rId13" imgW="56131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5638800"/>
                        <a:ext cx="56070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200" y="5592762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Constant (average) heat capacities :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133600" y="3628900"/>
            <a:ext cx="838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41520" y="3581400"/>
            <a:ext cx="838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455712"/>
              </p:ext>
            </p:extLst>
          </p:nvPr>
        </p:nvGraphicFramePr>
        <p:xfrm>
          <a:off x="6810375" y="3438400"/>
          <a:ext cx="12668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70" name="Equation" r:id="rId15" imgW="1257120" imgH="482400" progId="Equation.DSMT4">
                  <p:embed/>
                </p:oleObj>
              </mc:Choice>
              <mc:Fallback>
                <p:oleObj name="Equation" r:id="rId15" imgW="1257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75" y="3438400"/>
                        <a:ext cx="12668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62000" y="421792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833254" y="5638800"/>
            <a:ext cx="5791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" y="3962400"/>
            <a:ext cx="2201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(H</a:t>
            </a:r>
            <a:r>
              <a:rPr lang="en-US" sz="1600" baseline="-25000" dirty="0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 – H</a:t>
            </a:r>
            <a:r>
              <a:rPr lang="en-US" sz="1600" baseline="-25000" dirty="0" smtClean="0">
                <a:solidFill>
                  <a:srgbClr val="FF0000"/>
                </a:solidFill>
              </a:rPr>
              <a:t>i0</a:t>
            </a:r>
            <a:r>
              <a:rPr lang="en-US" sz="1600" dirty="0" smtClean="0">
                <a:solidFill>
                  <a:srgbClr val="FF0000"/>
                </a:solidFill>
              </a:rPr>
              <a:t>) </a:t>
            </a:r>
            <a:r>
              <a:rPr lang="en-US" sz="1600" dirty="0">
                <a:solidFill>
                  <a:srgbClr val="FF0000"/>
                </a:solidFill>
              </a:rPr>
              <a:t>= - (H</a:t>
            </a:r>
            <a:r>
              <a:rPr lang="en-US" sz="1600" baseline="-25000" dirty="0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– </a:t>
            </a:r>
            <a:r>
              <a:rPr lang="en-US" sz="1600" dirty="0" smtClean="0">
                <a:solidFill>
                  <a:srgbClr val="FF0000"/>
                </a:solidFill>
              </a:rPr>
              <a:t>H</a:t>
            </a:r>
            <a:r>
              <a:rPr lang="en-US" sz="1600" baseline="-25000" dirty="0" smtClean="0">
                <a:solidFill>
                  <a:srgbClr val="FF0000"/>
                </a:solidFill>
              </a:rPr>
              <a:t>i0</a:t>
            </a:r>
            <a:r>
              <a:rPr lang="en-US" sz="1600" dirty="0" smtClean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7" name="Rectangle 6"/>
          <p:cNvSpPr/>
          <p:nvPr/>
        </p:nvSpPr>
        <p:spPr>
          <a:xfrm>
            <a:off x="4233532" y="4300954"/>
            <a:ext cx="228600" cy="317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34445" y="1905000"/>
            <a:ext cx="228600" cy="317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1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Relating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>
                <a:latin typeface="+mn-lt"/>
              </a:rPr>
              <a:t>H</a:t>
            </a:r>
            <a:r>
              <a:rPr lang="en-US" baseline="-25000" dirty="0" smtClean="0">
                <a:latin typeface="Arial"/>
                <a:cs typeface="Arial"/>
              </a:rPr>
              <a:t>RX</a:t>
            </a:r>
            <a:r>
              <a:rPr lang="en-US" dirty="0" smtClean="0">
                <a:latin typeface="Arial"/>
                <a:cs typeface="Arial"/>
              </a:rPr>
              <a:t>(T) to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H</a:t>
            </a:r>
            <a:r>
              <a:rPr lang="en-US" baseline="30000" dirty="0" smtClean="0">
                <a:latin typeface="Arial"/>
                <a:cs typeface="Arial"/>
              </a:rPr>
              <a:t>◦</a:t>
            </a:r>
            <a:r>
              <a:rPr lang="en-US" baseline="-25000" dirty="0" smtClean="0">
                <a:cs typeface="Arial"/>
              </a:rPr>
              <a:t>RX</a:t>
            </a:r>
            <a:r>
              <a:rPr lang="en-US" dirty="0" smtClean="0">
                <a:cs typeface="Arial"/>
              </a:rPr>
              <a:t>(T</a:t>
            </a:r>
            <a:r>
              <a:rPr lang="en-US" baseline="-25000" dirty="0" smtClean="0">
                <a:cs typeface="Arial"/>
              </a:rPr>
              <a:t>R</a:t>
            </a:r>
            <a:r>
              <a:rPr lang="en-US" dirty="0" smtClean="0">
                <a:cs typeface="Arial"/>
              </a:rPr>
              <a:t>) and Overall Change in Heat Capacity </a:t>
            </a:r>
            <a:endParaRPr lang="en-US" baseline="-25000" dirty="0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833119"/>
              </p:ext>
            </p:extLst>
          </p:nvPr>
        </p:nvGraphicFramePr>
        <p:xfrm>
          <a:off x="4570413" y="2286000"/>
          <a:ext cx="42878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28" name="Equation" r:id="rId3" imgW="4241520" imgH="482400" progId="Equation.DSMT4">
                  <p:embed/>
                </p:oleObj>
              </mc:Choice>
              <mc:Fallback>
                <p:oleObj name="Equation" r:id="rId3" imgW="424152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2286000"/>
                        <a:ext cx="4287837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598908"/>
              </p:ext>
            </p:extLst>
          </p:nvPr>
        </p:nvGraphicFramePr>
        <p:xfrm>
          <a:off x="2540000" y="3048000"/>
          <a:ext cx="406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29" name="Equation" r:id="rId5" imgW="4063680" imgH="685800" progId="Equation.DSMT4">
                  <p:embed/>
                </p:oleObj>
              </mc:Choice>
              <mc:Fallback>
                <p:oleObj name="Equation" r:id="rId5" imgW="406368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3048000"/>
                        <a:ext cx="4064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003558"/>
              </p:ext>
            </p:extLst>
          </p:nvPr>
        </p:nvGraphicFramePr>
        <p:xfrm>
          <a:off x="1049338" y="4191000"/>
          <a:ext cx="718026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0" name="Equation" r:id="rId7" imgW="7188120" imgH="787320" progId="Equation.DSMT4">
                  <p:embed/>
                </p:oleObj>
              </mc:Choice>
              <mc:Fallback>
                <p:oleObj name="Equation" r:id="rId7" imgW="7188120" imgH="7873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4191000"/>
                        <a:ext cx="718026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14353"/>
              </p:ext>
            </p:extLst>
          </p:nvPr>
        </p:nvGraphicFramePr>
        <p:xfrm>
          <a:off x="774700" y="3613150"/>
          <a:ext cx="759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1" name="Equation" r:id="rId9" imgW="7594560" imgH="685800" progId="Equation.DSMT4">
                  <p:embed/>
                </p:oleObj>
              </mc:Choice>
              <mc:Fallback>
                <p:oleObj name="Equation" r:id="rId9" imgW="7594560" imgH="685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3613150"/>
                        <a:ext cx="7594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012278"/>
              </p:ext>
            </p:extLst>
          </p:nvPr>
        </p:nvGraphicFramePr>
        <p:xfrm>
          <a:off x="152400" y="2198688"/>
          <a:ext cx="4465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2" name="Equation" r:id="rId11" imgW="4419360" imgH="711000" progId="Equation.DSMT4">
                  <p:embed/>
                </p:oleObj>
              </mc:Choice>
              <mc:Fallback>
                <p:oleObj name="Equation" r:id="rId11" imgW="4419360" imgH="711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98688"/>
                        <a:ext cx="4465638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205868" y="2286000"/>
            <a:ext cx="2633332" cy="5334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hape 45"/>
          <p:cNvCxnSpPr/>
          <p:nvPr/>
        </p:nvCxnSpPr>
        <p:spPr>
          <a:xfrm flipH="1" flipV="1">
            <a:off x="6119035" y="2002466"/>
            <a:ext cx="2743200" cy="571500"/>
          </a:xfrm>
          <a:prstGeom prst="bentConnector4">
            <a:avLst>
              <a:gd name="adj1" fmla="val -6844"/>
              <a:gd name="adj2" fmla="val 73333"/>
            </a:avLst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460411" y="5029200"/>
            <a:ext cx="6223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Only considering </a:t>
            </a:r>
            <a:r>
              <a:rPr lang="en-US" sz="2000" dirty="0" smtClean="0">
                <a:solidFill>
                  <a:srgbClr val="006600"/>
                </a:solidFill>
              </a:rPr>
              <a:t>constant (average) heat capacities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4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834672"/>
              </p:ext>
            </p:extLst>
          </p:nvPr>
        </p:nvGraphicFramePr>
        <p:xfrm>
          <a:off x="671513" y="5410200"/>
          <a:ext cx="78025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3" name="Equation" r:id="rId13" imgW="7810200" imgH="685800" progId="Equation.DSMT4">
                  <p:embed/>
                </p:oleObj>
              </mc:Choice>
              <mc:Fallback>
                <p:oleObj name="Equation" r:id="rId13" imgW="781020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5410200"/>
                        <a:ext cx="78025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9"/>
          <p:cNvGraphicFramePr>
            <a:graphicFrameLocks noChangeAspect="1"/>
          </p:cNvGraphicFramePr>
          <p:nvPr/>
        </p:nvGraphicFramePr>
        <p:xfrm>
          <a:off x="1851025" y="1447800"/>
          <a:ext cx="53911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4" name="Equation" r:id="rId15" imgW="5397480" imgH="787320" progId="Equation.DSMT4">
                  <p:embed/>
                </p:oleObj>
              </mc:Choice>
              <mc:Fallback>
                <p:oleObj name="Equation" r:id="rId15" imgW="539748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1447800"/>
                        <a:ext cx="539115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7132" y="6140390"/>
            <a:ext cx="8985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</a:rPr>
              <a:t>T = reaction temp	T</a:t>
            </a:r>
            <a:r>
              <a:rPr lang="en-US" sz="2000" b="1" baseline="-25000" dirty="0" smtClean="0">
                <a:solidFill>
                  <a:srgbClr val="006600"/>
                </a:solidFill>
              </a:rPr>
              <a:t>i0</a:t>
            </a:r>
            <a:r>
              <a:rPr lang="en-US" sz="2000" b="1" dirty="0" smtClean="0">
                <a:solidFill>
                  <a:srgbClr val="006600"/>
                </a:solidFill>
              </a:rPr>
              <a:t> = initial (feed) temp		T</a:t>
            </a:r>
            <a:r>
              <a:rPr lang="en-US" sz="2000" b="1" baseline="-25000" dirty="0" smtClean="0">
                <a:solidFill>
                  <a:srgbClr val="006600"/>
                </a:solidFill>
              </a:rPr>
              <a:t>R</a:t>
            </a:r>
            <a:r>
              <a:rPr lang="en-US" sz="2000" b="1" dirty="0" smtClean="0">
                <a:solidFill>
                  <a:srgbClr val="006600"/>
                </a:solidFill>
              </a:rPr>
              <a:t>= reference temp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92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2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8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TEB for Conversion</a:t>
            </a:r>
            <a:endParaRPr lang="en-US" dirty="0"/>
          </a:p>
        </p:txBody>
      </p:sp>
      <p:graphicFrame>
        <p:nvGraphicFramePr>
          <p:cNvPr id="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238339"/>
              </p:ext>
            </p:extLst>
          </p:nvPr>
        </p:nvGraphicFramePr>
        <p:xfrm>
          <a:off x="601663" y="1520964"/>
          <a:ext cx="794226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46" name="Equation" r:id="rId3" imgW="7949880" imgH="799920" progId="Equation.DSMT4">
                  <p:embed/>
                </p:oleObj>
              </mc:Choice>
              <mc:Fallback>
                <p:oleObj name="Equation" r:id="rId3" imgW="7949880" imgH="7999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1520964"/>
                        <a:ext cx="7942262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2520890"/>
            <a:ext cx="6338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isolate terms with 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on one side of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299678"/>
              </p:ext>
            </p:extLst>
          </p:nvPr>
        </p:nvGraphicFramePr>
        <p:xfrm>
          <a:off x="603250" y="3095565"/>
          <a:ext cx="79168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47" name="Equation" r:id="rId5" imgW="7924680" imgH="685800" progId="Equation.DSMT4">
                  <p:embed/>
                </p:oleObj>
              </mc:Choice>
              <mc:Fallback>
                <p:oleObj name="Equation" r:id="rId5" imgW="792468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3095565"/>
                        <a:ext cx="79168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4044890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675733"/>
              </p:ext>
            </p:extLst>
          </p:nvPr>
        </p:nvGraphicFramePr>
        <p:xfrm>
          <a:off x="2430463" y="4064000"/>
          <a:ext cx="4668837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48" name="Equation" r:id="rId7" imgW="4673520" imgH="1193760" progId="Equation.DSMT4">
                  <p:embed/>
                </p:oleObj>
              </mc:Choice>
              <mc:Fallback>
                <p:oleObj name="Equation" r:id="rId7" imgW="4673520" imgH="11937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4064000"/>
                        <a:ext cx="4668837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90835" y="5540514"/>
            <a:ext cx="5762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Plug in Q for the specific type of reactor, and solve this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simultaneously with design equation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066800"/>
            <a:ext cx="3200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Always start with this TEB: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TEB for X</a:t>
            </a:r>
            <a:r>
              <a:rPr lang="en-US" baseline="-25000" dirty="0" smtClean="0"/>
              <a:t>A</a:t>
            </a:r>
            <a:r>
              <a:rPr lang="en-US" dirty="0" smtClean="0"/>
              <a:t> for an </a:t>
            </a:r>
            <a:r>
              <a:rPr lang="en-US" u="sng" dirty="0" smtClean="0"/>
              <a:t>Adiabatic</a:t>
            </a:r>
            <a:r>
              <a:rPr lang="en-US" dirty="0" smtClean="0"/>
              <a:t> </a:t>
            </a:r>
            <a:r>
              <a:rPr lang="en-US" dirty="0" err="1" smtClean="0"/>
              <a:t>Rxn</a:t>
            </a:r>
            <a:endParaRPr lang="en-US" dirty="0"/>
          </a:p>
        </p:txBody>
      </p:sp>
      <p:graphicFrame>
        <p:nvGraphicFramePr>
          <p:cNvPr id="3" name="Object 14"/>
          <p:cNvGraphicFramePr>
            <a:graphicFrameLocks noChangeAspect="1"/>
          </p:cNvGraphicFramePr>
          <p:nvPr/>
        </p:nvGraphicFramePr>
        <p:xfrm>
          <a:off x="696119" y="990600"/>
          <a:ext cx="7751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39" name="Equation" r:id="rId3" imgW="7759440" imgH="685800" progId="Equation.DSMT4">
                  <p:embed/>
                </p:oleObj>
              </mc:Choice>
              <mc:Fallback>
                <p:oleObj name="Equation" r:id="rId3" imgW="7759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990600"/>
                        <a:ext cx="7751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60020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Rearrange: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898756"/>
              </p:ext>
            </p:extLst>
          </p:nvPr>
        </p:nvGraphicFramePr>
        <p:xfrm>
          <a:off x="692150" y="2022475"/>
          <a:ext cx="7739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0" name="Equation" r:id="rId5" imgW="7746840" imgH="685800" progId="Equation.DSMT4">
                  <p:embed/>
                </p:oleObj>
              </mc:Choice>
              <mc:Fallback>
                <p:oleObj name="Equation" r:id="rId5" imgW="7746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022475"/>
                        <a:ext cx="77390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4932" y="2819400"/>
            <a:ext cx="8949068" cy="7078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2"/>
            <a:r>
              <a:rPr lang="en-US" sz="2000" dirty="0" smtClean="0">
                <a:solidFill>
                  <a:srgbClr val="7030A0"/>
                </a:solidFill>
              </a:rPr>
              <a:t>Which </a:t>
            </a:r>
            <a:r>
              <a:rPr lang="en-US" sz="2000" dirty="0" smtClean="0">
                <a:solidFill>
                  <a:srgbClr val="7030A0"/>
                </a:solidFill>
              </a:rPr>
              <a:t>term in this equation is zero because we’re solving for an adiabatic reaction?</a:t>
            </a:r>
            <a:endParaRPr lang="en-US" sz="2000" dirty="0">
              <a:solidFill>
                <a:srgbClr val="7030A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94932" y="3403193"/>
            <a:ext cx="8534400" cy="1092607"/>
            <a:chOff x="194932" y="5580727"/>
            <a:chExt cx="8534400" cy="1092607"/>
          </a:xfrm>
        </p:grpSpPr>
        <p:sp>
          <p:nvSpPr>
            <p:cNvPr id="18" name="TextBox 17"/>
            <p:cNvSpPr txBox="1"/>
            <p:nvPr/>
          </p:nvSpPr>
          <p:spPr>
            <a:xfrm>
              <a:off x="194932" y="5580727"/>
              <a:ext cx="8534400" cy="1092607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pPr marL="1828800" lvl="3" indent="-457200">
                <a:spcAft>
                  <a:spcPts val="200"/>
                </a:spcAft>
                <a:buFont typeface="+mj-lt"/>
                <a:buAutoNum type="alphaLcParenR"/>
              </a:pPr>
              <a:r>
                <a:rPr lang="en-US" sz="2000" dirty="0" err="1" smtClean="0"/>
                <a:t>dE</a:t>
              </a:r>
              <a:r>
                <a:rPr lang="en-US" sz="2000" baseline="-25000" dirty="0" err="1" smtClean="0"/>
                <a:t>sys</a:t>
              </a:r>
              <a:r>
                <a:rPr lang="en-US" sz="2000" dirty="0" smtClean="0"/>
                <a:t>/</a:t>
              </a:r>
              <a:r>
                <a:rPr lang="en-US" sz="2000" dirty="0" err="1" smtClean="0"/>
                <a:t>dt</a:t>
              </a:r>
              <a:endParaRPr lang="en-US" sz="2000" dirty="0" smtClean="0"/>
            </a:p>
            <a:p>
              <a:pPr marL="1828800" lvl="3" indent="-457200">
                <a:spcAft>
                  <a:spcPts val="200"/>
                </a:spcAft>
                <a:buFont typeface="+mj-lt"/>
                <a:buAutoNum type="alphaLcParenR"/>
              </a:pPr>
              <a:r>
                <a:rPr lang="en-US" sz="2000" dirty="0">
                  <a:cs typeface="Arial"/>
                </a:rPr>
                <a:t> </a:t>
              </a:r>
            </a:p>
            <a:p>
              <a:pPr marL="1828800" lvl="3" indent="-457200">
                <a:spcAft>
                  <a:spcPts val="200"/>
                </a:spcAft>
                <a:buFont typeface="+mj-lt"/>
                <a:buAutoNum type="alphaLcParenR"/>
              </a:pPr>
              <a:r>
                <a:rPr lang="en-US" sz="2000" dirty="0">
                  <a:cs typeface="Arial"/>
                </a:rPr>
                <a:t>Ẇ</a:t>
              </a:r>
            </a:p>
            <a:p>
              <a:pPr marL="1828800" lvl="3" indent="-457200">
                <a:spcAft>
                  <a:spcPts val="200"/>
                </a:spcAft>
                <a:buFont typeface="+mj-lt"/>
                <a:buAutoNum type="alphaLcParenR"/>
              </a:pPr>
              <a:r>
                <a:rPr lang="en-US" sz="2000" dirty="0"/>
                <a:t>F</a:t>
              </a:r>
              <a:r>
                <a:rPr lang="en-US" sz="2000" baseline="-25000" dirty="0"/>
                <a:t>A0</a:t>
              </a:r>
              <a:endParaRPr lang="en-US" sz="2000" dirty="0"/>
            </a:p>
            <a:p>
              <a:pPr marL="1828800" lvl="3" indent="-457200">
                <a:spcAft>
                  <a:spcPts val="200"/>
                </a:spcAft>
                <a:buFont typeface="+mj-lt"/>
                <a:buAutoNum type="alphaLcParenR"/>
              </a:pPr>
              <a:r>
                <a:rPr lang="en-US" sz="2000" dirty="0"/>
                <a:t>None of the above</a:t>
              </a:r>
            </a:p>
            <a:p>
              <a:pPr lvl="3"/>
              <a:endParaRPr lang="en-US" sz="2000" dirty="0" smtClean="0">
                <a:latin typeface="Arial"/>
                <a:cs typeface="Arial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9869715"/>
                </p:ext>
              </p:extLst>
            </p:nvPr>
          </p:nvGraphicFramePr>
          <p:xfrm>
            <a:off x="2085839" y="5940839"/>
            <a:ext cx="2413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341" name="Equation" r:id="rId7" imgW="241200" imgH="317160" progId="Equation.DSMT4">
                    <p:embed/>
                  </p:oleObj>
                </mc:Choice>
                <mc:Fallback>
                  <p:oleObj name="Equation" r:id="rId7" imgW="24120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85839" y="5940839"/>
                          <a:ext cx="2413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ectangle 19"/>
          <p:cNvSpPr/>
          <p:nvPr/>
        </p:nvSpPr>
        <p:spPr>
          <a:xfrm>
            <a:off x="1642732" y="3740427"/>
            <a:ext cx="871868" cy="342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8400" y="4476690"/>
            <a:ext cx="4419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When the reaction is adiabatic (</a:t>
            </a:r>
            <a:r>
              <a:rPr lang="en-US" sz="2000" dirty="0" smtClean="0">
                <a:solidFill>
                  <a:srgbClr val="C00000"/>
                </a:solidFill>
              </a:rPr>
              <a:t>Q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C00000"/>
                </a:solidFill>
              </a:rPr>
              <a:t>0</a:t>
            </a:r>
            <a:r>
              <a:rPr lang="en-US" sz="2000" dirty="0" smtClean="0"/>
              <a:t>):</a:t>
            </a:r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413002"/>
              </p:ext>
            </p:extLst>
          </p:nvPr>
        </p:nvGraphicFramePr>
        <p:xfrm>
          <a:off x="861219" y="4953000"/>
          <a:ext cx="7421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2" name="Equation" r:id="rId9" imgW="7429320" imgH="685800" progId="Equation.DSMT4">
                  <p:embed/>
                </p:oleObj>
              </mc:Choice>
              <mc:Fallback>
                <p:oleObj name="Equation" r:id="rId9" imgW="74293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219" y="4953000"/>
                        <a:ext cx="74215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494951"/>
              </p:ext>
            </p:extLst>
          </p:nvPr>
        </p:nvGraphicFramePr>
        <p:xfrm>
          <a:off x="727869" y="5715000"/>
          <a:ext cx="76882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3" name="Equation" r:id="rId11" imgW="7696080" imgH="685800" progId="Equation.DSMT4">
                  <p:embed/>
                </p:oleObj>
              </mc:Choice>
              <mc:Fallback>
                <p:oleObj name="Equation" r:id="rId11" imgW="7696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9" y="5715000"/>
                        <a:ext cx="76882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91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2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2886</TotalTime>
  <Words>2118</Words>
  <Application>Microsoft Office PowerPoint</Application>
  <PresentationFormat>On-screen Show (4:3)</PresentationFormat>
  <Paragraphs>250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新細明體</vt:lpstr>
      <vt:lpstr>Symbol</vt:lpstr>
      <vt:lpstr>Times New Roman</vt:lpstr>
      <vt:lpstr>ChBE 424 sp 09</vt:lpstr>
      <vt:lpstr>ChBE template</vt:lpstr>
      <vt:lpstr>Equation</vt:lpstr>
      <vt:lpstr>方程式</vt:lpstr>
      <vt:lpstr>Review: Thermochemistry for  Nonisothermal Reactor Design</vt:lpstr>
      <vt:lpstr>Review: Terms in Energy Balance</vt:lpstr>
      <vt:lpstr>Review: Relate T to Conversion</vt:lpstr>
      <vt:lpstr>Review: Q in a CSTR </vt:lpstr>
      <vt:lpstr>Review: Tubular Reactors (PFR/PBR):</vt:lpstr>
      <vt:lpstr>L12: Nonisothermal Reactor Design</vt:lpstr>
      <vt:lpstr>Relating DHRX(T) to DH◦RX(TR) and Overall Change in Heat Capacity </vt:lpstr>
      <vt:lpstr>Solving TEB for Conversion</vt:lpstr>
      <vt:lpstr>Solving TEB for XA for an Adiabatic Rxn</vt:lpstr>
      <vt:lpstr>Solving TEB for XA for an Adiabatic Rxn</vt:lpstr>
      <vt:lpstr>Nonisothermal Adiabatic Operation</vt:lpstr>
      <vt:lpstr>Nonisothermal CSTR</vt:lpstr>
      <vt:lpstr>Application to CSTR</vt:lpstr>
      <vt:lpstr>Application to a Steady-State PFR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195</cp:revision>
  <cp:lastPrinted>2014-10-13T02:10:57Z</cp:lastPrinted>
  <dcterms:created xsi:type="dcterms:W3CDTF">2009-03-07T22:47:35Z</dcterms:created>
  <dcterms:modified xsi:type="dcterms:W3CDTF">2015-08-23T20:45:52Z</dcterms:modified>
</cp:coreProperties>
</file>